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8"/>
  </p:notesMasterIdLst>
  <p:sldIdLst>
    <p:sldId id="256" r:id="rId2"/>
    <p:sldId id="257" r:id="rId3"/>
    <p:sldId id="258" r:id="rId4"/>
    <p:sldId id="259" r:id="rId5"/>
    <p:sldId id="260" r:id="rId6"/>
    <p:sldId id="265" r:id="rId7"/>
    <p:sldId id="266" r:id="rId8"/>
    <p:sldId id="267" r:id="rId9"/>
    <p:sldId id="268" r:id="rId10"/>
    <p:sldId id="269" r:id="rId11"/>
    <p:sldId id="270" r:id="rId12"/>
    <p:sldId id="261" r:id="rId13"/>
    <p:sldId id="262" r:id="rId14"/>
    <p:sldId id="263" r:id="rId15"/>
    <p:sldId id="264" r:id="rId16"/>
    <p:sldId id="271" r:id="rId17"/>
  </p:sldIdLst>
  <p:sldSz cx="14630400" cy="8229600"/>
  <p:notesSz cx="8229600" cy="14630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81" d="100"/>
          <a:sy n="81" d="100"/>
        </p:scale>
        <p:origin x="101" y="139"/>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66683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jpe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10.xml"/><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85000"/>
            </a:srgbClr>
          </a:solidFill>
          <a:ln/>
        </p:spPr>
      </p:sp>
      <p:sp>
        <p:nvSpPr>
          <p:cNvPr id="4" name="Text 1"/>
          <p:cNvSpPr/>
          <p:nvPr/>
        </p:nvSpPr>
        <p:spPr>
          <a:xfrm>
            <a:off x="990243" y="2074902"/>
            <a:ext cx="12649914" cy="2296954"/>
          </a:xfrm>
          <a:prstGeom prst="rect">
            <a:avLst/>
          </a:prstGeom>
          <a:noFill/>
          <a:ln/>
        </p:spPr>
        <p:txBody>
          <a:bodyPr wrap="square" lIns="0" tIns="0" rIns="0" bIns="0" rtlCol="0" anchor="t"/>
          <a:lstStyle/>
          <a:p>
            <a:pPr marL="0" indent="0">
              <a:lnSpc>
                <a:spcPts val="9000"/>
              </a:lnSpc>
              <a:buNone/>
            </a:pPr>
            <a:r>
              <a:rPr lang="en-US" sz="7200" kern="0" spc="-145" dirty="0">
                <a:solidFill>
                  <a:srgbClr val="000000"/>
                </a:solidFill>
                <a:latin typeface="Source Serif Pro" pitchFamily="34" charset="0"/>
                <a:ea typeface="Source Serif Pro" pitchFamily="34" charset="-122"/>
                <a:cs typeface="Source Serif Pro" pitchFamily="34" charset="-120"/>
              </a:rPr>
              <a:t>Web Scraping: Extracting Car Data from Cars24</a:t>
            </a:r>
            <a:endParaRPr lang="en-US" sz="7200" dirty="0"/>
          </a:p>
        </p:txBody>
      </p:sp>
      <p:sp>
        <p:nvSpPr>
          <p:cNvPr id="5" name="Text 2"/>
          <p:cNvSpPr/>
          <p:nvPr/>
        </p:nvSpPr>
        <p:spPr>
          <a:xfrm>
            <a:off x="990243" y="4796195"/>
            <a:ext cx="12649914" cy="1358384"/>
          </a:xfrm>
          <a:prstGeom prst="rect">
            <a:avLst/>
          </a:prstGeom>
          <a:noFill/>
          <a:ln/>
        </p:spPr>
        <p:txBody>
          <a:bodyPr wrap="square" lIns="0" tIns="0" rIns="0" bIns="0" rtlCol="0" anchor="t"/>
          <a:lstStyle/>
          <a:p>
            <a:pPr marL="0" indent="0">
              <a:lnSpc>
                <a:spcPts val="3550"/>
              </a:lnSpc>
              <a:buNone/>
            </a:pPr>
            <a:r>
              <a:rPr lang="en-US" sz="2200" kern="0" spc="-45" dirty="0">
                <a:solidFill>
                  <a:srgbClr val="272525"/>
                </a:solidFill>
                <a:latin typeface="Source Sans Pro" pitchFamily="34" charset="0"/>
                <a:ea typeface="Source Sans Pro" pitchFamily="34" charset="-122"/>
                <a:cs typeface="Source Sans Pro" pitchFamily="34" charset="-120"/>
              </a:rPr>
              <a:t>This presentation outlines a web scraping project aimed at extracting car details from the Cars24 website. The project leverages Python libraries like requests and BeautifulSoup to automate the data extraction process, offering valuable insights into the automotive market.</a:t>
            </a:r>
            <a:endParaRPr lang="en-US" sz="2200" dirty="0"/>
          </a:p>
        </p:txBody>
      </p:sp>
      <p:sp>
        <p:nvSpPr>
          <p:cNvPr id="6" name="Text 1"/>
          <p:cNvSpPr/>
          <p:nvPr/>
        </p:nvSpPr>
        <p:spPr>
          <a:xfrm>
            <a:off x="5269583" y="455935"/>
            <a:ext cx="2865749" cy="1194628"/>
          </a:xfrm>
          <a:prstGeom prst="rect">
            <a:avLst/>
          </a:prstGeom>
          <a:noFill/>
          <a:ln/>
        </p:spPr>
        <p:txBody>
          <a:bodyPr wrap="square" lIns="0" tIns="0" rIns="0" bIns="0" rtlCol="0" anchor="t"/>
          <a:lstStyle/>
          <a:p>
            <a:pPr marL="0" indent="0">
              <a:lnSpc>
                <a:spcPts val="9000"/>
              </a:lnSpc>
              <a:buNone/>
            </a:pPr>
            <a:r>
              <a:rPr lang="en-US" sz="6000" kern="0" spc="-145" dirty="0" smtClean="0">
                <a:solidFill>
                  <a:srgbClr val="000000"/>
                </a:solidFill>
                <a:latin typeface="Source Serif Pro" pitchFamily="34" charset="0"/>
                <a:ea typeface="Source Serif Pro" pitchFamily="34" charset="-122"/>
                <a:cs typeface="Source Serif Pro" pitchFamily="34" charset="-120"/>
              </a:rPr>
              <a:t>Team ‘E’</a:t>
            </a:r>
            <a:endParaRPr lang="en-US" sz="6000"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9698" y="1193233"/>
            <a:ext cx="10963295" cy="6388195"/>
          </a:xfrm>
          <a:prstGeom prst="rect">
            <a:avLst/>
          </a:prstGeom>
          <a:ln>
            <a:noFill/>
          </a:ln>
          <a:effectLst>
            <a:outerShdw blurRad="190500" algn="tl" rotWithShape="0">
              <a:srgbClr val="000000">
                <a:alpha val="70000"/>
              </a:srgbClr>
            </a:outerShdw>
          </a:effectLst>
        </p:spPr>
      </p:pic>
      <p:sp>
        <p:nvSpPr>
          <p:cNvPr id="3" name="Text 0"/>
          <p:cNvSpPr/>
          <p:nvPr/>
        </p:nvSpPr>
        <p:spPr>
          <a:xfrm>
            <a:off x="499698" y="325093"/>
            <a:ext cx="12980631" cy="1171813"/>
          </a:xfrm>
          <a:prstGeom prst="rect">
            <a:avLst/>
          </a:prstGeom>
          <a:noFill/>
          <a:ln/>
        </p:spPr>
        <p:txBody>
          <a:bodyPr wrap="square" lIns="0" tIns="0" rIns="0" bIns="0" rtlCol="0" anchor="t"/>
          <a:lstStyle/>
          <a:p>
            <a:pPr marL="0" indent="0">
              <a:lnSpc>
                <a:spcPts val="4600"/>
              </a:lnSpc>
              <a:buNone/>
            </a:pPr>
            <a:r>
              <a:rPr lang="en-US" sz="3650" kern="0" spc="-74" dirty="0" smtClean="0">
                <a:solidFill>
                  <a:srgbClr val="000000"/>
                </a:solidFill>
                <a:latin typeface="Source Serif Pro" pitchFamily="34" charset="0"/>
                <a:ea typeface="Source Serif Pro" pitchFamily="34" charset="-122"/>
                <a:cs typeface="Source Serif Pro" pitchFamily="34" charset="-120"/>
              </a:rPr>
              <a:t>Output:- .CSV file without Data Cleaning.   </a:t>
            </a:r>
            <a:endParaRPr lang="en-US" sz="3650" dirty="0"/>
          </a:p>
        </p:txBody>
      </p:sp>
    </p:spTree>
    <p:extLst>
      <p:ext uri="{BB962C8B-B14F-4D97-AF65-F5344CB8AC3E}">
        <p14:creationId xmlns:p14="http://schemas.microsoft.com/office/powerpoint/2010/main" val="193448928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6213" y="1253765"/>
            <a:ext cx="11218135" cy="6325386"/>
          </a:xfrm>
          <a:prstGeom prst="rect">
            <a:avLst/>
          </a:prstGeom>
          <a:ln>
            <a:noFill/>
          </a:ln>
          <a:effectLst>
            <a:outerShdw blurRad="190500" algn="tl" rotWithShape="0">
              <a:srgbClr val="000000">
                <a:alpha val="70000"/>
              </a:srgbClr>
            </a:outerShdw>
          </a:effectLst>
        </p:spPr>
      </p:pic>
      <p:sp>
        <p:nvSpPr>
          <p:cNvPr id="3" name="Text 0"/>
          <p:cNvSpPr/>
          <p:nvPr/>
        </p:nvSpPr>
        <p:spPr>
          <a:xfrm>
            <a:off x="499698" y="325093"/>
            <a:ext cx="12980631" cy="1171813"/>
          </a:xfrm>
          <a:prstGeom prst="rect">
            <a:avLst/>
          </a:prstGeom>
          <a:noFill/>
          <a:ln/>
        </p:spPr>
        <p:txBody>
          <a:bodyPr wrap="square" lIns="0" tIns="0" rIns="0" bIns="0" rtlCol="0" anchor="t"/>
          <a:lstStyle/>
          <a:p>
            <a:pPr marL="0" indent="0">
              <a:lnSpc>
                <a:spcPts val="4600"/>
              </a:lnSpc>
              <a:buNone/>
            </a:pPr>
            <a:r>
              <a:rPr lang="en-US" sz="3650" kern="0" spc="-74" dirty="0" smtClean="0">
                <a:solidFill>
                  <a:srgbClr val="000000"/>
                </a:solidFill>
                <a:latin typeface="Source Serif Pro" pitchFamily="34" charset="0"/>
                <a:ea typeface="Source Serif Pro" pitchFamily="34" charset="-122"/>
                <a:cs typeface="Source Serif Pro" pitchFamily="34" charset="-120"/>
              </a:rPr>
              <a:t>Output:- .CSV file with Data Cleaning.   </a:t>
            </a:r>
            <a:endParaRPr lang="en-US" sz="3650" dirty="0"/>
          </a:p>
        </p:txBody>
      </p:sp>
    </p:spTree>
    <p:extLst>
      <p:ext uri="{BB962C8B-B14F-4D97-AF65-F5344CB8AC3E}">
        <p14:creationId xmlns:p14="http://schemas.microsoft.com/office/powerpoint/2010/main" val="139977109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9427"/>
            <a:ext cx="6523348" cy="8229600"/>
          </a:xfrm>
          <a:prstGeom prst="rect">
            <a:avLst/>
          </a:prstGeom>
        </p:spPr>
      </p:pic>
      <p:sp>
        <p:nvSpPr>
          <p:cNvPr id="4" name="Text 0"/>
          <p:cNvSpPr/>
          <p:nvPr/>
        </p:nvSpPr>
        <p:spPr>
          <a:xfrm>
            <a:off x="7478435" y="489228"/>
            <a:ext cx="7749540" cy="1171813"/>
          </a:xfrm>
          <a:prstGeom prst="rect">
            <a:avLst/>
          </a:prstGeom>
          <a:noFill/>
          <a:ln/>
        </p:spPr>
        <p:txBody>
          <a:bodyPr wrap="square" lIns="0" tIns="0" rIns="0" bIns="0" rtlCol="0" anchor="t"/>
          <a:lstStyle/>
          <a:p>
            <a:pPr marL="0" indent="0">
              <a:lnSpc>
                <a:spcPts val="4600"/>
              </a:lnSpc>
              <a:buNone/>
            </a:pPr>
            <a:r>
              <a:rPr lang="en-US" sz="3650" kern="0" spc="-74" dirty="0">
                <a:solidFill>
                  <a:srgbClr val="000000"/>
                </a:solidFill>
                <a:latin typeface="Source Serif Pro" pitchFamily="34" charset="0"/>
                <a:ea typeface="Source Serif Pro" pitchFamily="34" charset="-122"/>
                <a:cs typeface="Source Serif Pro" pitchFamily="34" charset="-120"/>
              </a:rPr>
              <a:t>Data Analysis: Unveiling Market Trends</a:t>
            </a:r>
            <a:endParaRPr lang="en-US" sz="3650" dirty="0"/>
          </a:p>
        </p:txBody>
      </p:sp>
      <p:pic>
        <p:nvPicPr>
          <p:cNvPr id="5" name="Image 2" descr="preencoded.png"/>
          <p:cNvPicPr>
            <a:picLocks noChangeAspect="1"/>
          </p:cNvPicPr>
          <p:nvPr/>
        </p:nvPicPr>
        <p:blipFill>
          <a:blip r:embed="rId4"/>
          <a:stretch>
            <a:fillRect/>
          </a:stretch>
        </p:blipFill>
        <p:spPr>
          <a:xfrm>
            <a:off x="6843507" y="1950482"/>
            <a:ext cx="996077" cy="1766649"/>
          </a:xfrm>
          <a:prstGeom prst="rect">
            <a:avLst/>
          </a:prstGeom>
        </p:spPr>
      </p:pic>
      <p:sp>
        <p:nvSpPr>
          <p:cNvPr id="6" name="Text 1"/>
          <p:cNvSpPr/>
          <p:nvPr/>
        </p:nvSpPr>
        <p:spPr>
          <a:xfrm>
            <a:off x="7987482" y="2239922"/>
            <a:ext cx="2343745" cy="293013"/>
          </a:xfrm>
          <a:prstGeom prst="rect">
            <a:avLst/>
          </a:prstGeom>
          <a:noFill/>
          <a:ln/>
        </p:spPr>
        <p:txBody>
          <a:bodyPr wrap="none" lIns="0" tIns="0" rIns="0" bIns="0" rtlCol="0" anchor="t"/>
          <a:lstStyle/>
          <a:p>
            <a:pPr marL="0" indent="0" algn="l">
              <a:lnSpc>
                <a:spcPts val="2300"/>
              </a:lnSpc>
              <a:buNone/>
            </a:pPr>
            <a:r>
              <a:rPr lang="en-US" sz="1800" b="1" kern="0" spc="-37" dirty="0">
                <a:solidFill>
                  <a:srgbClr val="272525"/>
                </a:solidFill>
                <a:latin typeface="Source Serif Pro" pitchFamily="34" charset="0"/>
                <a:ea typeface="Source Serif Pro" pitchFamily="34" charset="-122"/>
                <a:cs typeface="Source Serif Pro" pitchFamily="34" charset="-120"/>
              </a:rPr>
              <a:t>Data Cleaning</a:t>
            </a:r>
            <a:endParaRPr lang="en-US" sz="1800" b="1" dirty="0"/>
          </a:p>
        </p:txBody>
      </p:sp>
      <p:sp>
        <p:nvSpPr>
          <p:cNvPr id="7" name="Text 2"/>
          <p:cNvSpPr/>
          <p:nvPr/>
        </p:nvSpPr>
        <p:spPr>
          <a:xfrm>
            <a:off x="7987482" y="2652355"/>
            <a:ext cx="6454735" cy="955834"/>
          </a:xfrm>
          <a:prstGeom prst="rect">
            <a:avLst/>
          </a:prstGeom>
          <a:noFill/>
          <a:ln/>
        </p:spPr>
        <p:txBody>
          <a:bodyPr wrap="square" lIns="0" tIns="0" rIns="0" bIns="0" rtlCol="0" anchor="t"/>
          <a:lstStyle/>
          <a:p>
            <a:pPr marL="0" indent="0" algn="l">
              <a:lnSpc>
                <a:spcPts val="2500"/>
              </a:lnSpc>
              <a:buNone/>
            </a:pPr>
            <a:r>
              <a:rPr lang="en-US" sz="1550" kern="0" spc="-31" dirty="0">
                <a:solidFill>
                  <a:srgbClr val="272525"/>
                </a:solidFill>
                <a:latin typeface="Source Sans Pro" pitchFamily="34" charset="0"/>
                <a:ea typeface="Source Sans Pro" pitchFamily="34" charset="-122"/>
                <a:cs typeface="Source Sans Pro" pitchFamily="34" charset="-120"/>
              </a:rPr>
              <a:t>Before analysis, the extracted data is cleaned and processed. This involves converting data types, removing inconsistencies, and handling missing values. This ensures accurate and reliable results.</a:t>
            </a:r>
            <a:endParaRPr lang="en-US" sz="1550" dirty="0"/>
          </a:p>
        </p:txBody>
      </p:sp>
      <p:pic>
        <p:nvPicPr>
          <p:cNvPr id="8" name="Image 3" descr="preencoded.png"/>
          <p:cNvPicPr>
            <a:picLocks noChangeAspect="1"/>
          </p:cNvPicPr>
          <p:nvPr/>
        </p:nvPicPr>
        <p:blipFill>
          <a:blip r:embed="rId5"/>
          <a:stretch>
            <a:fillRect/>
          </a:stretch>
        </p:blipFill>
        <p:spPr>
          <a:xfrm>
            <a:off x="6843507" y="3776776"/>
            <a:ext cx="996077" cy="1766649"/>
          </a:xfrm>
          <a:prstGeom prst="rect">
            <a:avLst/>
          </a:prstGeom>
        </p:spPr>
      </p:pic>
      <p:sp>
        <p:nvSpPr>
          <p:cNvPr id="9" name="Text 3"/>
          <p:cNvSpPr/>
          <p:nvPr/>
        </p:nvSpPr>
        <p:spPr>
          <a:xfrm>
            <a:off x="7987482" y="4006572"/>
            <a:ext cx="2343745" cy="293013"/>
          </a:xfrm>
          <a:prstGeom prst="rect">
            <a:avLst/>
          </a:prstGeom>
          <a:noFill/>
          <a:ln/>
        </p:spPr>
        <p:txBody>
          <a:bodyPr wrap="none" lIns="0" tIns="0" rIns="0" bIns="0" rtlCol="0" anchor="t"/>
          <a:lstStyle/>
          <a:p>
            <a:pPr marL="0" indent="0" algn="l">
              <a:lnSpc>
                <a:spcPts val="2300"/>
              </a:lnSpc>
              <a:buNone/>
            </a:pPr>
            <a:r>
              <a:rPr lang="en-US" sz="1800" b="1" kern="0" spc="-37" dirty="0">
                <a:solidFill>
                  <a:srgbClr val="272525"/>
                </a:solidFill>
                <a:latin typeface="Source Serif Pro" pitchFamily="34" charset="0"/>
                <a:ea typeface="Source Serif Pro" pitchFamily="34" charset="-122"/>
                <a:cs typeface="Source Serif Pro" pitchFamily="34" charset="-120"/>
              </a:rPr>
              <a:t>Data Visualization</a:t>
            </a:r>
            <a:endParaRPr lang="en-US" sz="1800" b="1" dirty="0"/>
          </a:p>
        </p:txBody>
      </p:sp>
      <p:sp>
        <p:nvSpPr>
          <p:cNvPr id="10" name="Text 4"/>
          <p:cNvSpPr/>
          <p:nvPr/>
        </p:nvSpPr>
        <p:spPr>
          <a:xfrm>
            <a:off x="8015212" y="4416838"/>
            <a:ext cx="6454735" cy="955834"/>
          </a:xfrm>
          <a:prstGeom prst="rect">
            <a:avLst/>
          </a:prstGeom>
          <a:noFill/>
          <a:ln/>
        </p:spPr>
        <p:txBody>
          <a:bodyPr wrap="square" lIns="0" tIns="0" rIns="0" bIns="0" rtlCol="0" anchor="t"/>
          <a:lstStyle/>
          <a:p>
            <a:pPr marL="0" indent="0" algn="l">
              <a:lnSpc>
                <a:spcPts val="2500"/>
              </a:lnSpc>
              <a:buNone/>
            </a:pPr>
            <a:r>
              <a:rPr lang="en-US" sz="1550" kern="0" spc="-31" dirty="0">
                <a:solidFill>
                  <a:srgbClr val="272525"/>
                </a:solidFill>
                <a:latin typeface="Source Sans Pro" pitchFamily="34" charset="0"/>
                <a:ea typeface="Source Sans Pro" pitchFamily="34" charset="-122"/>
                <a:cs typeface="Source Sans Pro" pitchFamily="34" charset="-120"/>
              </a:rPr>
              <a:t>Visualizing the data provides a clear understanding of trends and patterns. Histograms, scatter plots, and count plots are used to analyze the distribution of kilometers driven, year of manufacture, fuel type, transmission, and price.</a:t>
            </a:r>
            <a:endParaRPr lang="en-US" sz="1550" dirty="0"/>
          </a:p>
        </p:txBody>
      </p:sp>
      <p:pic>
        <p:nvPicPr>
          <p:cNvPr id="11" name="Image 4" descr="preencoded.png"/>
          <p:cNvPicPr>
            <a:picLocks noChangeAspect="1"/>
          </p:cNvPicPr>
          <p:nvPr/>
        </p:nvPicPr>
        <p:blipFill>
          <a:blip r:embed="rId6"/>
          <a:stretch>
            <a:fillRect/>
          </a:stretch>
        </p:blipFill>
        <p:spPr>
          <a:xfrm>
            <a:off x="6843507" y="5574030"/>
            <a:ext cx="996077" cy="2085261"/>
          </a:xfrm>
          <a:prstGeom prst="rect">
            <a:avLst/>
          </a:prstGeom>
        </p:spPr>
      </p:pic>
      <p:sp>
        <p:nvSpPr>
          <p:cNvPr id="12" name="Text 5"/>
          <p:cNvSpPr/>
          <p:nvPr/>
        </p:nvSpPr>
        <p:spPr>
          <a:xfrm>
            <a:off x="8015212" y="5773222"/>
            <a:ext cx="2647355" cy="293013"/>
          </a:xfrm>
          <a:prstGeom prst="rect">
            <a:avLst/>
          </a:prstGeom>
          <a:noFill/>
          <a:ln/>
        </p:spPr>
        <p:txBody>
          <a:bodyPr wrap="none" lIns="0" tIns="0" rIns="0" bIns="0" rtlCol="0" anchor="t"/>
          <a:lstStyle/>
          <a:p>
            <a:pPr marL="0" indent="0" algn="l">
              <a:lnSpc>
                <a:spcPts val="2300"/>
              </a:lnSpc>
              <a:buNone/>
            </a:pPr>
            <a:r>
              <a:rPr lang="en-US" sz="1800" b="1" kern="0" spc="-37" dirty="0">
                <a:solidFill>
                  <a:srgbClr val="272525"/>
                </a:solidFill>
                <a:latin typeface="Source Serif Pro" pitchFamily="34" charset="0"/>
                <a:ea typeface="Source Serif Pro" pitchFamily="34" charset="-122"/>
                <a:cs typeface="Source Serif Pro" pitchFamily="34" charset="-120"/>
              </a:rPr>
              <a:t>Insights and Observations</a:t>
            </a:r>
            <a:endParaRPr lang="en-US" sz="1800" b="1" dirty="0"/>
          </a:p>
        </p:txBody>
      </p:sp>
      <p:sp>
        <p:nvSpPr>
          <p:cNvPr id="13" name="Text 6"/>
          <p:cNvSpPr/>
          <p:nvPr/>
        </p:nvSpPr>
        <p:spPr>
          <a:xfrm>
            <a:off x="8015212" y="6181321"/>
            <a:ext cx="6454735" cy="1274445"/>
          </a:xfrm>
          <a:prstGeom prst="rect">
            <a:avLst/>
          </a:prstGeom>
          <a:noFill/>
          <a:ln/>
        </p:spPr>
        <p:txBody>
          <a:bodyPr wrap="square" lIns="0" tIns="0" rIns="0" bIns="0" rtlCol="0" anchor="t"/>
          <a:lstStyle/>
          <a:p>
            <a:pPr marL="0" indent="0" algn="l">
              <a:lnSpc>
                <a:spcPts val="2500"/>
              </a:lnSpc>
              <a:buNone/>
            </a:pPr>
            <a:r>
              <a:rPr lang="en-US" sz="1550" kern="0" spc="-31" dirty="0">
                <a:solidFill>
                  <a:srgbClr val="272525"/>
                </a:solidFill>
                <a:latin typeface="Source Sans Pro" pitchFamily="34" charset="0"/>
                <a:ea typeface="Source Sans Pro" pitchFamily="34" charset="-122"/>
                <a:cs typeface="Source Sans Pro" pitchFamily="34" charset="-120"/>
              </a:rPr>
              <a:t>Analyzing the visualized data reveals valuable insights into market trends, pricing patterns, and consumer preferences. This information can inform business decisions related to inventory management, marketing strategies, and pricing strategies.</a:t>
            </a:r>
            <a:endParaRPr lang="en-US" sz="1550" dirty="0"/>
          </a:p>
        </p:txBody>
      </p:sp>
      <p:pic>
        <p:nvPicPr>
          <p:cNvPr id="15" name="Picture 1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0004" y="2505617"/>
            <a:ext cx="6283340" cy="3424389"/>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990243" y="830699"/>
            <a:ext cx="11096863" cy="832247"/>
          </a:xfrm>
          <a:prstGeom prst="rect">
            <a:avLst/>
          </a:prstGeom>
          <a:noFill/>
          <a:ln/>
        </p:spPr>
        <p:txBody>
          <a:bodyPr wrap="none" lIns="0" tIns="0" rIns="0" bIns="0" rtlCol="0" anchor="t"/>
          <a:lstStyle/>
          <a:p>
            <a:pPr marL="0" indent="0">
              <a:lnSpc>
                <a:spcPts val="6550"/>
              </a:lnSpc>
              <a:buNone/>
            </a:pPr>
            <a:r>
              <a:rPr lang="en-US" sz="5200" kern="0" spc="-105" dirty="0">
                <a:solidFill>
                  <a:srgbClr val="000000"/>
                </a:solidFill>
                <a:latin typeface="Source Serif Pro" pitchFamily="34" charset="0"/>
                <a:ea typeface="Source Serif Pro" pitchFamily="34" charset="-122"/>
                <a:cs typeface="Source Serif Pro" pitchFamily="34" charset="-120"/>
              </a:rPr>
              <a:t>Key Takeaways: Insights from the Data</a:t>
            </a:r>
            <a:endParaRPr lang="en-US" sz="5200" dirty="0"/>
          </a:p>
        </p:txBody>
      </p:sp>
      <p:sp>
        <p:nvSpPr>
          <p:cNvPr id="3" name="Text 1"/>
          <p:cNvSpPr/>
          <p:nvPr/>
        </p:nvSpPr>
        <p:spPr>
          <a:xfrm>
            <a:off x="990243" y="2370177"/>
            <a:ext cx="3328868" cy="416123"/>
          </a:xfrm>
          <a:prstGeom prst="rect">
            <a:avLst/>
          </a:prstGeom>
          <a:noFill/>
          <a:ln/>
        </p:spPr>
        <p:txBody>
          <a:bodyPr wrap="none" lIns="0" tIns="0" rIns="0" bIns="0" rtlCol="0" anchor="t"/>
          <a:lstStyle/>
          <a:p>
            <a:pPr marL="0" indent="0">
              <a:lnSpc>
                <a:spcPts val="3250"/>
              </a:lnSpc>
              <a:buNone/>
            </a:pPr>
            <a:r>
              <a:rPr lang="en-US" sz="2600" kern="0" spc="-52" dirty="0">
                <a:solidFill>
                  <a:srgbClr val="000000"/>
                </a:solidFill>
                <a:latin typeface="Source Serif Pro" pitchFamily="34" charset="0"/>
                <a:ea typeface="Source Serif Pro" pitchFamily="34" charset="-122"/>
                <a:cs typeface="Source Serif Pro" pitchFamily="34" charset="-120"/>
              </a:rPr>
              <a:t>Market Trends</a:t>
            </a:r>
            <a:endParaRPr lang="en-US" sz="2600" dirty="0"/>
          </a:p>
        </p:txBody>
      </p:sp>
      <p:sp>
        <p:nvSpPr>
          <p:cNvPr id="4" name="Text 2"/>
          <p:cNvSpPr/>
          <p:nvPr/>
        </p:nvSpPr>
        <p:spPr>
          <a:xfrm>
            <a:off x="990243" y="3069193"/>
            <a:ext cx="3755946" cy="3622358"/>
          </a:xfrm>
          <a:prstGeom prst="rect">
            <a:avLst/>
          </a:prstGeom>
          <a:noFill/>
          <a:ln/>
        </p:spPr>
        <p:txBody>
          <a:bodyPr wrap="square" lIns="0" tIns="0" rIns="0" bIns="0" rtlCol="0" anchor="t"/>
          <a:lstStyle/>
          <a:p>
            <a:pPr marL="0" indent="0">
              <a:lnSpc>
                <a:spcPts val="3550"/>
              </a:lnSpc>
              <a:buNone/>
            </a:pPr>
            <a:r>
              <a:rPr lang="en-US" sz="2200" kern="0" spc="-45" dirty="0">
                <a:solidFill>
                  <a:srgbClr val="272525"/>
                </a:solidFill>
                <a:latin typeface="Source Sans Pro" pitchFamily="34" charset="0"/>
                <a:ea typeface="Source Sans Pro" pitchFamily="34" charset="-122"/>
                <a:cs typeface="Source Sans Pro" pitchFamily="34" charset="-120"/>
              </a:rPr>
              <a:t>The analysis reveals the popularity of certain Ford models, fuel types, and transmission options in </a:t>
            </a:r>
            <a:r>
              <a:rPr lang="en-US" sz="2200" kern="0" spc="-45" dirty="0" smtClean="0">
                <a:solidFill>
                  <a:srgbClr val="272525"/>
                </a:solidFill>
                <a:latin typeface="Source Sans Pro" pitchFamily="34" charset="0"/>
                <a:ea typeface="Source Sans Pro" pitchFamily="34" charset="-122"/>
                <a:cs typeface="Source Sans Pro" pitchFamily="34" charset="-120"/>
              </a:rPr>
              <a:t>Chennai and </a:t>
            </a:r>
            <a:r>
              <a:rPr lang="en-US" sz="2200" kern="0" spc="-45" dirty="0" smtClean="0">
                <a:solidFill>
                  <a:srgbClr val="272525"/>
                </a:solidFill>
                <a:latin typeface="Source Sans Pro" pitchFamily="34" charset="0"/>
                <a:ea typeface="Source Sans Pro" pitchFamily="34" charset="-122"/>
                <a:cs typeface="Source Sans Pro" pitchFamily="34" charset="-120"/>
              </a:rPr>
              <a:t>Other Location</a:t>
            </a:r>
            <a:r>
              <a:rPr lang="en-US" sz="2200" kern="0" spc="-45" dirty="0" smtClean="0">
                <a:solidFill>
                  <a:srgbClr val="272525"/>
                </a:solidFill>
                <a:latin typeface="Source Sans Pro" pitchFamily="34" charset="0"/>
                <a:ea typeface="Source Sans Pro" pitchFamily="34" charset="-122"/>
                <a:cs typeface="Source Sans Pro" pitchFamily="34" charset="-120"/>
              </a:rPr>
              <a:t>. </a:t>
            </a:r>
            <a:r>
              <a:rPr lang="en-US" sz="2200" kern="0" spc="-45" dirty="0">
                <a:solidFill>
                  <a:srgbClr val="272525"/>
                </a:solidFill>
                <a:latin typeface="Source Sans Pro" pitchFamily="34" charset="0"/>
                <a:ea typeface="Source Sans Pro" pitchFamily="34" charset="-122"/>
                <a:cs typeface="Source Sans Pro" pitchFamily="34" charset="-120"/>
              </a:rPr>
              <a:t>This information helps businesses understand consumer preferences and tailor their offerings accordingly.</a:t>
            </a:r>
            <a:endParaRPr lang="en-US" sz="2200" dirty="0"/>
          </a:p>
        </p:txBody>
      </p:sp>
      <p:sp>
        <p:nvSpPr>
          <p:cNvPr id="5" name="Text 3"/>
          <p:cNvSpPr/>
          <p:nvPr/>
        </p:nvSpPr>
        <p:spPr>
          <a:xfrm>
            <a:off x="5444133" y="2370177"/>
            <a:ext cx="3328868" cy="416123"/>
          </a:xfrm>
          <a:prstGeom prst="rect">
            <a:avLst/>
          </a:prstGeom>
          <a:noFill/>
          <a:ln/>
        </p:spPr>
        <p:txBody>
          <a:bodyPr wrap="none" lIns="0" tIns="0" rIns="0" bIns="0" rtlCol="0" anchor="t"/>
          <a:lstStyle/>
          <a:p>
            <a:pPr marL="0" indent="0">
              <a:lnSpc>
                <a:spcPts val="3250"/>
              </a:lnSpc>
              <a:buNone/>
            </a:pPr>
            <a:r>
              <a:rPr lang="en-US" sz="2600" kern="0" spc="-52" dirty="0">
                <a:solidFill>
                  <a:srgbClr val="000000"/>
                </a:solidFill>
                <a:latin typeface="Source Serif Pro" pitchFamily="34" charset="0"/>
                <a:ea typeface="Source Serif Pro" pitchFamily="34" charset="-122"/>
                <a:cs typeface="Source Serif Pro" pitchFamily="34" charset="-120"/>
              </a:rPr>
              <a:t>Pricing Patterns</a:t>
            </a:r>
            <a:endParaRPr lang="en-US" sz="2600" dirty="0"/>
          </a:p>
        </p:txBody>
      </p:sp>
      <p:sp>
        <p:nvSpPr>
          <p:cNvPr id="6" name="Text 4"/>
          <p:cNvSpPr/>
          <p:nvPr/>
        </p:nvSpPr>
        <p:spPr>
          <a:xfrm>
            <a:off x="5444133" y="3069193"/>
            <a:ext cx="3755946" cy="3169563"/>
          </a:xfrm>
          <a:prstGeom prst="rect">
            <a:avLst/>
          </a:prstGeom>
          <a:noFill/>
          <a:ln/>
        </p:spPr>
        <p:txBody>
          <a:bodyPr wrap="square" lIns="0" tIns="0" rIns="0" bIns="0" rtlCol="0" anchor="t"/>
          <a:lstStyle/>
          <a:p>
            <a:pPr marL="0" indent="0">
              <a:lnSpc>
                <a:spcPts val="3550"/>
              </a:lnSpc>
              <a:buNone/>
            </a:pPr>
            <a:r>
              <a:rPr lang="en-US" sz="2200" kern="0" spc="-45" dirty="0">
                <a:solidFill>
                  <a:srgbClr val="272525"/>
                </a:solidFill>
                <a:latin typeface="Source Sans Pro" pitchFamily="34" charset="0"/>
                <a:ea typeface="Source Sans Pro" pitchFamily="34" charset="-122"/>
                <a:cs typeface="Source Sans Pro" pitchFamily="34" charset="-120"/>
              </a:rPr>
              <a:t>The data reveals pricing trends based on kilometers driven, year of manufacture, and other factors. This information can be used to set competitive prices and adjust pricing strategies to optimize profitability.</a:t>
            </a:r>
            <a:endParaRPr lang="en-US" sz="2200" dirty="0"/>
          </a:p>
        </p:txBody>
      </p:sp>
      <p:sp>
        <p:nvSpPr>
          <p:cNvPr id="7" name="Text 5"/>
          <p:cNvSpPr/>
          <p:nvPr/>
        </p:nvSpPr>
        <p:spPr>
          <a:xfrm>
            <a:off x="9898023" y="2370177"/>
            <a:ext cx="3328868" cy="416123"/>
          </a:xfrm>
          <a:prstGeom prst="rect">
            <a:avLst/>
          </a:prstGeom>
          <a:noFill/>
          <a:ln/>
        </p:spPr>
        <p:txBody>
          <a:bodyPr wrap="none" lIns="0" tIns="0" rIns="0" bIns="0" rtlCol="0" anchor="t"/>
          <a:lstStyle/>
          <a:p>
            <a:pPr marL="0" indent="0">
              <a:lnSpc>
                <a:spcPts val="3250"/>
              </a:lnSpc>
              <a:buNone/>
            </a:pPr>
            <a:r>
              <a:rPr lang="en-US" sz="2600" kern="0" spc="-52" dirty="0">
                <a:solidFill>
                  <a:srgbClr val="000000"/>
                </a:solidFill>
                <a:latin typeface="Source Serif Pro" pitchFamily="34" charset="0"/>
                <a:ea typeface="Source Serif Pro" pitchFamily="34" charset="-122"/>
                <a:cs typeface="Source Serif Pro" pitchFamily="34" charset="-120"/>
              </a:rPr>
              <a:t>Consumer Behavior</a:t>
            </a:r>
            <a:endParaRPr lang="en-US" sz="2600" dirty="0"/>
          </a:p>
        </p:txBody>
      </p:sp>
      <p:sp>
        <p:nvSpPr>
          <p:cNvPr id="8" name="Text 6"/>
          <p:cNvSpPr/>
          <p:nvPr/>
        </p:nvSpPr>
        <p:spPr>
          <a:xfrm>
            <a:off x="9898023" y="3069193"/>
            <a:ext cx="3755946" cy="4075152"/>
          </a:xfrm>
          <a:prstGeom prst="rect">
            <a:avLst/>
          </a:prstGeom>
          <a:noFill/>
          <a:ln/>
        </p:spPr>
        <p:txBody>
          <a:bodyPr wrap="square" lIns="0" tIns="0" rIns="0" bIns="0" rtlCol="0" anchor="t"/>
          <a:lstStyle/>
          <a:p>
            <a:pPr>
              <a:lnSpc>
                <a:spcPts val="3550"/>
              </a:lnSpc>
            </a:pPr>
            <a:r>
              <a:rPr lang="en-US" sz="2200" kern="0" spc="-45" dirty="0">
                <a:solidFill>
                  <a:srgbClr val="272525"/>
                </a:solidFill>
                <a:latin typeface="Source Sans Pro" pitchFamily="34" charset="0"/>
                <a:ea typeface="Source Sans Pro" pitchFamily="34" charset="-122"/>
                <a:cs typeface="Source Sans Pro" pitchFamily="34" charset="-120"/>
              </a:rPr>
              <a:t>The analysis provides insights into the preferences and behavior of potential car buyers in </a:t>
            </a:r>
            <a:r>
              <a:rPr lang="en-US" sz="2200" kern="0" spc="-45" dirty="0" smtClean="0">
                <a:solidFill>
                  <a:srgbClr val="272525"/>
                </a:solidFill>
                <a:latin typeface="Source Sans Pro" pitchFamily="34" charset="0"/>
                <a:ea typeface="Source Sans Pro" pitchFamily="34" charset="-122"/>
                <a:cs typeface="Source Sans Pro" pitchFamily="34" charset="-120"/>
              </a:rPr>
              <a:t>Chennai and Other Location. </a:t>
            </a:r>
            <a:r>
              <a:rPr lang="en-US" sz="2200" kern="0" spc="-45" dirty="0">
                <a:solidFill>
                  <a:srgbClr val="272525"/>
                </a:solidFill>
                <a:latin typeface="Source Sans Pro" pitchFamily="34" charset="0"/>
                <a:ea typeface="Source Sans Pro" pitchFamily="34" charset="-122"/>
                <a:cs typeface="Source Sans Pro" pitchFamily="34" charset="-120"/>
              </a:rPr>
              <a:t>Understanding consumer behavior helps businesses develop targeted marketing campaigns and enhance customer satisfaction.</a:t>
            </a:r>
            <a:endParaRPr lang="en-US" sz="2200" dirty="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pic>
        <p:nvPicPr>
          <p:cNvPr id="3" name="Image 1" descr="preencoded.png"/>
          <p:cNvPicPr>
            <a:picLocks noChangeAspect="1"/>
          </p:cNvPicPr>
          <p:nvPr/>
        </p:nvPicPr>
        <p:blipFill>
          <a:blip r:embed="rId4"/>
          <a:stretch>
            <a:fillRect/>
          </a:stretch>
        </p:blipFill>
        <p:spPr>
          <a:xfrm>
            <a:off x="219670" y="2222183"/>
            <a:ext cx="5046940" cy="3785235"/>
          </a:xfrm>
          <a:prstGeom prst="rect">
            <a:avLst/>
          </a:prstGeom>
        </p:spPr>
      </p:pic>
      <p:sp>
        <p:nvSpPr>
          <p:cNvPr id="4" name="Text 0"/>
          <p:cNvSpPr/>
          <p:nvPr/>
        </p:nvSpPr>
        <p:spPr>
          <a:xfrm>
            <a:off x="6101715" y="625554"/>
            <a:ext cx="7913370" cy="1034177"/>
          </a:xfrm>
          <a:prstGeom prst="rect">
            <a:avLst/>
          </a:prstGeom>
          <a:noFill/>
          <a:ln/>
        </p:spPr>
        <p:txBody>
          <a:bodyPr wrap="square" lIns="0" tIns="0" rIns="0" bIns="0" rtlCol="0" anchor="t"/>
          <a:lstStyle/>
          <a:p>
            <a:pPr marL="0" indent="0">
              <a:lnSpc>
                <a:spcPts val="4050"/>
              </a:lnSpc>
              <a:buNone/>
            </a:pPr>
            <a:r>
              <a:rPr lang="en-US" sz="3250" kern="0" spc="-65" dirty="0">
                <a:solidFill>
                  <a:srgbClr val="000000"/>
                </a:solidFill>
                <a:latin typeface="Source Serif Pro" pitchFamily="34" charset="0"/>
                <a:ea typeface="Source Serif Pro" pitchFamily="34" charset="-122"/>
                <a:cs typeface="Source Serif Pro" pitchFamily="34" charset="-120"/>
              </a:rPr>
              <a:t>Time Management Strategies: Optimizing the Process</a:t>
            </a:r>
            <a:endParaRPr lang="en-US" sz="3250" dirty="0"/>
          </a:p>
        </p:txBody>
      </p:sp>
      <p:pic>
        <p:nvPicPr>
          <p:cNvPr id="5" name="Image 2" descr="preencoded.png"/>
          <p:cNvPicPr>
            <a:picLocks noChangeAspect="1"/>
          </p:cNvPicPr>
          <p:nvPr/>
        </p:nvPicPr>
        <p:blipFill>
          <a:blip r:embed="rId5"/>
          <a:stretch>
            <a:fillRect/>
          </a:stretch>
        </p:blipFill>
        <p:spPr>
          <a:xfrm>
            <a:off x="6101715" y="1923455"/>
            <a:ext cx="439460" cy="439460"/>
          </a:xfrm>
          <a:prstGeom prst="rect">
            <a:avLst/>
          </a:prstGeom>
        </p:spPr>
      </p:pic>
      <p:sp>
        <p:nvSpPr>
          <p:cNvPr id="6" name="Text 1"/>
          <p:cNvSpPr/>
          <p:nvPr/>
        </p:nvSpPr>
        <p:spPr>
          <a:xfrm>
            <a:off x="6101715" y="2538651"/>
            <a:ext cx="2068473" cy="258485"/>
          </a:xfrm>
          <a:prstGeom prst="rect">
            <a:avLst/>
          </a:prstGeom>
          <a:noFill/>
          <a:ln/>
        </p:spPr>
        <p:txBody>
          <a:bodyPr wrap="none" lIns="0" tIns="0" rIns="0" bIns="0" rtlCol="0" anchor="t"/>
          <a:lstStyle/>
          <a:p>
            <a:pPr marL="0" indent="0" algn="l">
              <a:lnSpc>
                <a:spcPts val="2000"/>
              </a:lnSpc>
              <a:buNone/>
            </a:pPr>
            <a:r>
              <a:rPr lang="en-US" sz="1600" kern="0" spc="-33" dirty="0">
                <a:solidFill>
                  <a:srgbClr val="272525"/>
                </a:solidFill>
                <a:latin typeface="Source Serif Pro" pitchFamily="34" charset="0"/>
                <a:ea typeface="Source Serif Pro" pitchFamily="34" charset="-122"/>
                <a:cs typeface="Source Serif Pro" pitchFamily="34" charset="-120"/>
              </a:rPr>
              <a:t>Efficient Scripting</a:t>
            </a:r>
            <a:endParaRPr lang="en-US" sz="1600" dirty="0"/>
          </a:p>
        </p:txBody>
      </p:sp>
      <p:sp>
        <p:nvSpPr>
          <p:cNvPr id="7" name="Text 2"/>
          <p:cNvSpPr/>
          <p:nvPr/>
        </p:nvSpPr>
        <p:spPr>
          <a:xfrm>
            <a:off x="6101715" y="2902625"/>
            <a:ext cx="7913370" cy="562689"/>
          </a:xfrm>
          <a:prstGeom prst="rect">
            <a:avLst/>
          </a:prstGeom>
          <a:noFill/>
          <a:ln/>
        </p:spPr>
        <p:txBody>
          <a:bodyPr wrap="square" lIns="0" tIns="0" rIns="0" bIns="0" rtlCol="0" anchor="t"/>
          <a:lstStyle/>
          <a:p>
            <a:pPr marL="0" indent="0" algn="l">
              <a:lnSpc>
                <a:spcPts val="2200"/>
              </a:lnSpc>
              <a:buNone/>
            </a:pPr>
            <a:r>
              <a:rPr lang="en-US" sz="1350" kern="0" spc="-28" dirty="0">
                <a:solidFill>
                  <a:srgbClr val="272525"/>
                </a:solidFill>
                <a:latin typeface="Source Sans Pro" pitchFamily="34" charset="0"/>
                <a:ea typeface="Source Sans Pro" pitchFamily="34" charset="-122"/>
                <a:cs typeface="Source Sans Pro" pitchFamily="34" charset="-120"/>
              </a:rPr>
              <a:t>Optimized scripts are developed to reduce scraping time and improve data extraction efficiency. This involves utilizing efficient algorithms, minimizing redundant code, and optimizing data processing techniques.</a:t>
            </a:r>
            <a:endParaRPr lang="en-US" sz="1350" dirty="0"/>
          </a:p>
        </p:txBody>
      </p:sp>
      <p:pic>
        <p:nvPicPr>
          <p:cNvPr id="8" name="Image 3" descr="preencoded.png"/>
          <p:cNvPicPr>
            <a:picLocks noChangeAspect="1"/>
          </p:cNvPicPr>
          <p:nvPr/>
        </p:nvPicPr>
        <p:blipFill>
          <a:blip r:embed="rId6"/>
          <a:stretch>
            <a:fillRect/>
          </a:stretch>
        </p:blipFill>
        <p:spPr>
          <a:xfrm>
            <a:off x="6101715" y="3992761"/>
            <a:ext cx="439460" cy="439460"/>
          </a:xfrm>
          <a:prstGeom prst="rect">
            <a:avLst/>
          </a:prstGeom>
        </p:spPr>
      </p:pic>
      <p:sp>
        <p:nvSpPr>
          <p:cNvPr id="9" name="Text 3"/>
          <p:cNvSpPr/>
          <p:nvPr/>
        </p:nvSpPr>
        <p:spPr>
          <a:xfrm>
            <a:off x="6101715" y="4607957"/>
            <a:ext cx="2068473" cy="258485"/>
          </a:xfrm>
          <a:prstGeom prst="rect">
            <a:avLst/>
          </a:prstGeom>
          <a:noFill/>
          <a:ln/>
        </p:spPr>
        <p:txBody>
          <a:bodyPr wrap="none" lIns="0" tIns="0" rIns="0" bIns="0" rtlCol="0" anchor="t"/>
          <a:lstStyle/>
          <a:p>
            <a:pPr marL="0" indent="0" algn="l">
              <a:lnSpc>
                <a:spcPts val="2000"/>
              </a:lnSpc>
              <a:buNone/>
            </a:pPr>
            <a:r>
              <a:rPr lang="en-US" sz="1600" kern="0" spc="-33" dirty="0">
                <a:solidFill>
                  <a:srgbClr val="272525"/>
                </a:solidFill>
                <a:latin typeface="Source Serif Pro" pitchFamily="34" charset="0"/>
                <a:ea typeface="Source Serif Pro" pitchFamily="34" charset="-122"/>
                <a:cs typeface="Source Serif Pro" pitchFamily="34" charset="-120"/>
              </a:rPr>
              <a:t>Parallel Processing</a:t>
            </a:r>
            <a:endParaRPr lang="en-US" sz="1600" dirty="0"/>
          </a:p>
        </p:txBody>
      </p:sp>
      <p:sp>
        <p:nvSpPr>
          <p:cNvPr id="10" name="Text 4"/>
          <p:cNvSpPr/>
          <p:nvPr/>
        </p:nvSpPr>
        <p:spPr>
          <a:xfrm>
            <a:off x="6101715" y="4971931"/>
            <a:ext cx="7913370" cy="562689"/>
          </a:xfrm>
          <a:prstGeom prst="rect">
            <a:avLst/>
          </a:prstGeom>
          <a:noFill/>
          <a:ln/>
        </p:spPr>
        <p:txBody>
          <a:bodyPr wrap="square" lIns="0" tIns="0" rIns="0" bIns="0" rtlCol="0" anchor="t"/>
          <a:lstStyle/>
          <a:p>
            <a:pPr marL="0" indent="0" algn="l">
              <a:lnSpc>
                <a:spcPts val="2200"/>
              </a:lnSpc>
              <a:buNone/>
            </a:pPr>
            <a:r>
              <a:rPr lang="en-US" sz="1350" kern="0" spc="-28" dirty="0">
                <a:solidFill>
                  <a:srgbClr val="272525"/>
                </a:solidFill>
                <a:latin typeface="Source Sans Pro" pitchFamily="34" charset="0"/>
                <a:ea typeface="Source Sans Pro" pitchFamily="34" charset="-122"/>
                <a:cs typeface="Source Sans Pro" pitchFamily="34" charset="-120"/>
              </a:rPr>
              <a:t>Parallel processing techniques are implemented to accelerate the scraping process. By running multiple scripts simultaneously, the time required to collect data is significantly reduced.</a:t>
            </a:r>
            <a:endParaRPr lang="en-US" sz="1350" dirty="0"/>
          </a:p>
        </p:txBody>
      </p:sp>
      <p:pic>
        <p:nvPicPr>
          <p:cNvPr id="11" name="Image 4" descr="preencoded.png"/>
          <p:cNvPicPr>
            <a:picLocks noChangeAspect="1"/>
          </p:cNvPicPr>
          <p:nvPr/>
        </p:nvPicPr>
        <p:blipFill>
          <a:blip r:embed="rId7"/>
          <a:stretch>
            <a:fillRect/>
          </a:stretch>
        </p:blipFill>
        <p:spPr>
          <a:xfrm>
            <a:off x="6101715" y="6062067"/>
            <a:ext cx="439460" cy="439460"/>
          </a:xfrm>
          <a:prstGeom prst="rect">
            <a:avLst/>
          </a:prstGeom>
        </p:spPr>
      </p:pic>
      <p:sp>
        <p:nvSpPr>
          <p:cNvPr id="12" name="Text 5"/>
          <p:cNvSpPr/>
          <p:nvPr/>
        </p:nvSpPr>
        <p:spPr>
          <a:xfrm>
            <a:off x="6101715" y="6677263"/>
            <a:ext cx="2348151" cy="258485"/>
          </a:xfrm>
          <a:prstGeom prst="rect">
            <a:avLst/>
          </a:prstGeom>
          <a:noFill/>
          <a:ln/>
        </p:spPr>
        <p:txBody>
          <a:bodyPr wrap="none" lIns="0" tIns="0" rIns="0" bIns="0" rtlCol="0" anchor="t"/>
          <a:lstStyle/>
          <a:p>
            <a:pPr marL="0" indent="0" algn="l">
              <a:lnSpc>
                <a:spcPts val="2000"/>
              </a:lnSpc>
              <a:buNone/>
            </a:pPr>
            <a:r>
              <a:rPr lang="en-US" sz="1600" kern="0" spc="-33" dirty="0">
                <a:solidFill>
                  <a:srgbClr val="272525"/>
                </a:solidFill>
                <a:latin typeface="Source Serif Pro" pitchFamily="34" charset="0"/>
                <a:ea typeface="Source Serif Pro" pitchFamily="34" charset="-122"/>
                <a:cs typeface="Source Serif Pro" pitchFamily="34" charset="-120"/>
              </a:rPr>
              <a:t>Data Storage Optimization</a:t>
            </a:r>
            <a:endParaRPr lang="en-US" sz="1600" dirty="0"/>
          </a:p>
        </p:txBody>
      </p:sp>
      <p:sp>
        <p:nvSpPr>
          <p:cNvPr id="13" name="Text 6"/>
          <p:cNvSpPr/>
          <p:nvPr/>
        </p:nvSpPr>
        <p:spPr>
          <a:xfrm>
            <a:off x="6101715" y="7041237"/>
            <a:ext cx="7913370" cy="562689"/>
          </a:xfrm>
          <a:prstGeom prst="rect">
            <a:avLst/>
          </a:prstGeom>
          <a:noFill/>
          <a:ln/>
        </p:spPr>
        <p:txBody>
          <a:bodyPr wrap="square" lIns="0" tIns="0" rIns="0" bIns="0" rtlCol="0" anchor="t"/>
          <a:lstStyle/>
          <a:p>
            <a:pPr marL="0" indent="0" algn="l">
              <a:lnSpc>
                <a:spcPts val="2200"/>
              </a:lnSpc>
              <a:buNone/>
            </a:pPr>
            <a:r>
              <a:rPr lang="en-US" sz="1350" kern="0" spc="-28" dirty="0">
                <a:solidFill>
                  <a:srgbClr val="272525"/>
                </a:solidFill>
                <a:latin typeface="Source Sans Pro" pitchFamily="34" charset="0"/>
                <a:ea typeface="Source Sans Pro" pitchFamily="34" charset="-122"/>
                <a:cs typeface="Source Sans Pro" pitchFamily="34" charset="-120"/>
              </a:rPr>
              <a:t>Efficient data storage solutions are employed to minimize storage overhead and facilitate data analysis. Relational databases or cloud storage options are used to manage large datasets effectively.</a:t>
            </a:r>
            <a:endParaRPr lang="en-US" sz="1350" dirty="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4" name="Text 0"/>
          <p:cNvSpPr/>
          <p:nvPr/>
        </p:nvSpPr>
        <p:spPr>
          <a:xfrm>
            <a:off x="6476643" y="1069419"/>
            <a:ext cx="7163514" cy="2496741"/>
          </a:xfrm>
          <a:prstGeom prst="rect">
            <a:avLst/>
          </a:prstGeom>
          <a:noFill/>
          <a:ln/>
        </p:spPr>
        <p:txBody>
          <a:bodyPr wrap="square" lIns="0" tIns="0" rIns="0" bIns="0" rtlCol="0" anchor="t"/>
          <a:lstStyle/>
          <a:p>
            <a:pPr marL="0" indent="0">
              <a:lnSpc>
                <a:spcPts val="6550"/>
              </a:lnSpc>
              <a:buNone/>
            </a:pPr>
            <a:r>
              <a:rPr lang="en-US" sz="5200" kern="0" spc="-105" dirty="0">
                <a:solidFill>
                  <a:srgbClr val="000000"/>
                </a:solidFill>
                <a:latin typeface="Source Serif Pro" pitchFamily="34" charset="0"/>
                <a:ea typeface="Source Serif Pro" pitchFamily="34" charset="-122"/>
                <a:cs typeface="Source Serif Pro" pitchFamily="34" charset="-120"/>
              </a:rPr>
              <a:t>Conclusion: Harnessing Data for Informed Decisions</a:t>
            </a:r>
            <a:endParaRPr lang="en-US" sz="5200" dirty="0"/>
          </a:p>
        </p:txBody>
      </p:sp>
      <p:sp>
        <p:nvSpPr>
          <p:cNvPr id="5" name="Text 1"/>
          <p:cNvSpPr/>
          <p:nvPr/>
        </p:nvSpPr>
        <p:spPr>
          <a:xfrm>
            <a:off x="6476643" y="3990499"/>
            <a:ext cx="7163514" cy="3169563"/>
          </a:xfrm>
          <a:prstGeom prst="rect">
            <a:avLst/>
          </a:prstGeom>
          <a:noFill/>
          <a:ln/>
        </p:spPr>
        <p:txBody>
          <a:bodyPr wrap="square" lIns="0" tIns="0" rIns="0" bIns="0" rtlCol="0" anchor="t"/>
          <a:lstStyle/>
          <a:p>
            <a:pPr marL="0" indent="0">
              <a:lnSpc>
                <a:spcPts val="3550"/>
              </a:lnSpc>
              <a:buNone/>
            </a:pPr>
            <a:r>
              <a:rPr lang="en-US" sz="2200" kern="0" spc="-45" dirty="0">
                <a:solidFill>
                  <a:srgbClr val="272525"/>
                </a:solidFill>
                <a:latin typeface="Source Sans Pro" pitchFamily="34" charset="0"/>
                <a:ea typeface="Source Sans Pro" pitchFamily="34" charset="-122"/>
                <a:cs typeface="Source Sans Pro" pitchFamily="34" charset="-120"/>
              </a:rPr>
              <a:t>This web scraping project demonstrates the power of data extraction and analysis. By leveraging Python libraries and techniques, valuable insights into the automotive market are extracted from Cars24. These insights empower businesses to make informed decisions related to pricing, inventory management, and marketing strategies, ultimately leading to enhanced profitability and customer satisfaction.</a:t>
            </a:r>
            <a:endParaRPr lang="en-US" sz="2200" dirty="0"/>
          </a:p>
        </p:txBody>
      </p:sp>
      <p:pic>
        <p:nvPicPr>
          <p:cNvPr id="6" name="Image 0" descr="preencoded.png"/>
          <p:cNvPicPr>
            <a:picLocks noChangeAspect="1"/>
          </p:cNvPicPr>
          <p:nvPr/>
        </p:nvPicPr>
        <p:blipFill>
          <a:blip r:embed="rId3"/>
          <a:stretch>
            <a:fillRect/>
          </a:stretch>
        </p:blipFill>
        <p:spPr>
          <a:xfrm>
            <a:off x="0" y="0"/>
            <a:ext cx="5486400" cy="8229600"/>
          </a:xfrm>
          <a:prstGeom prst="rect">
            <a:avLst/>
          </a:prstGeom>
        </p:spPr>
      </p:pic>
      <p:pic>
        <p:nvPicPr>
          <p:cNvPr id="7" name="Image 1" descr="preencoded.png"/>
          <p:cNvPicPr>
            <a:picLocks noChangeAspect="1"/>
          </p:cNvPicPr>
          <p:nvPr/>
        </p:nvPicPr>
        <p:blipFill>
          <a:blip r:embed="rId4"/>
          <a:stretch>
            <a:fillRect/>
          </a:stretch>
        </p:blipFill>
        <p:spPr>
          <a:xfrm>
            <a:off x="276403" y="2345948"/>
            <a:ext cx="4933593" cy="3289102"/>
          </a:xfrm>
          <a:prstGeom prst="rect">
            <a:avLst/>
          </a:prstGeom>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396354" y="164446"/>
            <a:ext cx="11981040" cy="910210"/>
          </a:xfrm>
          <a:prstGeom prst="rect">
            <a:avLst/>
          </a:prstGeom>
          <a:noFill/>
          <a:ln/>
        </p:spPr>
        <p:txBody>
          <a:bodyPr wrap="square" lIns="0" tIns="0" rIns="0" bIns="0" rtlCol="0" anchor="t"/>
          <a:lstStyle/>
          <a:p>
            <a:pPr marL="0" indent="0">
              <a:lnSpc>
                <a:spcPts val="6550"/>
              </a:lnSpc>
              <a:buNone/>
            </a:pPr>
            <a:r>
              <a:rPr lang="en-US" sz="4800" kern="0" spc="-105" dirty="0" smtClean="0">
                <a:solidFill>
                  <a:srgbClr val="000000"/>
                </a:solidFill>
                <a:latin typeface="Source Serif Pro" pitchFamily="34" charset="0"/>
                <a:ea typeface="Source Serif Pro" pitchFamily="34" charset="-122"/>
                <a:cs typeface="Source Serif Pro" pitchFamily="34" charset="-120"/>
              </a:rPr>
              <a:t>Thank You!</a:t>
            </a:r>
            <a:endParaRPr lang="en-US" sz="4800" dirty="0"/>
          </a:p>
        </p:txBody>
      </p:sp>
      <p:sp>
        <p:nvSpPr>
          <p:cNvPr id="3" name="Text 1"/>
          <p:cNvSpPr/>
          <p:nvPr/>
        </p:nvSpPr>
        <p:spPr>
          <a:xfrm>
            <a:off x="396354" y="999242"/>
            <a:ext cx="13904108" cy="6985261"/>
          </a:xfrm>
          <a:prstGeom prst="rect">
            <a:avLst/>
          </a:prstGeom>
          <a:noFill/>
          <a:ln/>
        </p:spPr>
        <p:txBody>
          <a:bodyPr wrap="square" lIns="0" tIns="0" rIns="0" bIns="0" rtlCol="0" anchor="t"/>
          <a:lstStyle/>
          <a:p>
            <a:pPr marL="0" indent="0">
              <a:buNone/>
            </a:pPr>
            <a:r>
              <a:rPr lang="en-US" sz="2000" kern="0" spc="-45" dirty="0" smtClean="0">
                <a:solidFill>
                  <a:srgbClr val="272525"/>
                </a:solidFill>
                <a:latin typeface="Source Sans Pro" pitchFamily="34" charset="0"/>
                <a:ea typeface="Source Sans Pro" pitchFamily="34" charset="-122"/>
                <a:cs typeface="Source Sans Pro" pitchFamily="34" charset="-120"/>
              </a:rPr>
              <a:t>We would like to extend our sincere gratitude for your time and attention.</a:t>
            </a:r>
          </a:p>
          <a:p>
            <a:pPr marL="0" indent="0">
              <a:lnSpc>
                <a:spcPct val="250000"/>
              </a:lnSpc>
              <a:buNone/>
            </a:pPr>
            <a:r>
              <a:rPr lang="en-US" sz="2000" b="1" kern="0" spc="-45" dirty="0" smtClean="0">
                <a:solidFill>
                  <a:srgbClr val="272525"/>
                </a:solidFill>
                <a:latin typeface="Source Sans Pro" pitchFamily="34" charset="0"/>
                <a:ea typeface="Source Sans Pro" pitchFamily="34" charset="-122"/>
              </a:rPr>
              <a:t>Team Members:</a:t>
            </a:r>
          </a:p>
          <a:p>
            <a:pPr marL="342900" indent="-342900">
              <a:buFont typeface="Wingdings" panose="05000000000000000000" pitchFamily="2" charset="2"/>
              <a:buChar char="q"/>
            </a:pPr>
            <a:r>
              <a:rPr lang="en-US" sz="2000" kern="0" spc="-45" dirty="0" smtClean="0">
                <a:solidFill>
                  <a:srgbClr val="272525"/>
                </a:solidFill>
                <a:latin typeface="Source Sans Pro" pitchFamily="34" charset="0"/>
                <a:ea typeface="Source Sans Pro" pitchFamily="34" charset="-122"/>
              </a:rPr>
              <a:t>Web Scraping -</a:t>
            </a:r>
          </a:p>
          <a:p>
            <a:pPr marL="914400" lvl="1" indent="-457200">
              <a:buFont typeface="+mj-lt"/>
              <a:buAutoNum type="arabicPeriod"/>
            </a:pPr>
            <a:r>
              <a:rPr lang="en-US" sz="2000" kern="0" spc="-45" dirty="0" smtClean="0">
                <a:solidFill>
                  <a:srgbClr val="272525"/>
                </a:solidFill>
                <a:latin typeface="Source Sans Pro" pitchFamily="34" charset="0"/>
                <a:ea typeface="Source Sans Pro" pitchFamily="34" charset="-122"/>
              </a:rPr>
              <a:t>Fathima Dilshana PK</a:t>
            </a:r>
          </a:p>
          <a:p>
            <a:pPr marL="914400" lvl="1" indent="-457200">
              <a:buFont typeface="+mj-lt"/>
              <a:buAutoNum type="arabicPeriod"/>
            </a:pPr>
            <a:r>
              <a:rPr lang="en-US" sz="2000" kern="0" spc="-45" dirty="0" smtClean="0">
                <a:solidFill>
                  <a:srgbClr val="272525"/>
                </a:solidFill>
                <a:latin typeface="Source Sans Pro" pitchFamily="34" charset="0"/>
                <a:ea typeface="Source Sans Pro" pitchFamily="34" charset="-122"/>
              </a:rPr>
              <a:t>Saravanan P</a:t>
            </a:r>
          </a:p>
          <a:p>
            <a:pPr marL="914400" lvl="1" indent="-457200">
              <a:buFont typeface="+mj-lt"/>
              <a:buAutoNum type="arabicPeriod"/>
            </a:pPr>
            <a:r>
              <a:rPr lang="en-US" sz="2000" kern="0" spc="-45" dirty="0" smtClean="0">
                <a:solidFill>
                  <a:srgbClr val="272525"/>
                </a:solidFill>
                <a:latin typeface="Source Sans Pro" pitchFamily="34" charset="0"/>
                <a:ea typeface="Source Sans Pro" pitchFamily="34" charset="-122"/>
              </a:rPr>
              <a:t>Abhishek Singh</a:t>
            </a:r>
          </a:p>
          <a:p>
            <a:pPr marL="342900" indent="-342900">
              <a:lnSpc>
                <a:spcPts val="3550"/>
              </a:lnSpc>
              <a:buFont typeface="Wingdings" panose="05000000000000000000" pitchFamily="2" charset="2"/>
              <a:buChar char="q"/>
            </a:pPr>
            <a:r>
              <a:rPr lang="en-US" sz="2000" kern="0" spc="-45" dirty="0" smtClean="0">
                <a:solidFill>
                  <a:srgbClr val="272525"/>
                </a:solidFill>
                <a:latin typeface="Source Sans Pro" pitchFamily="34" charset="0"/>
                <a:ea typeface="Source Sans Pro" pitchFamily="34" charset="-122"/>
              </a:rPr>
              <a:t>Data Cleaning and Predictive analysis Model -</a:t>
            </a:r>
          </a:p>
          <a:p>
            <a:pPr marL="914400" lvl="1" indent="-457200">
              <a:buFont typeface="+mj-lt"/>
              <a:buAutoNum type="arabicPeriod"/>
            </a:pPr>
            <a:r>
              <a:rPr lang="en-US" sz="2000" kern="0" spc="-45" dirty="0" smtClean="0">
                <a:solidFill>
                  <a:srgbClr val="272525"/>
                </a:solidFill>
                <a:latin typeface="Source Sans Pro" pitchFamily="34" charset="0"/>
                <a:ea typeface="Source Sans Pro" pitchFamily="34" charset="-122"/>
              </a:rPr>
              <a:t>Uthra Nitheya CG</a:t>
            </a:r>
          </a:p>
          <a:p>
            <a:pPr marL="342900" indent="-342900">
              <a:lnSpc>
                <a:spcPts val="3550"/>
              </a:lnSpc>
              <a:buFont typeface="Wingdings" panose="05000000000000000000" pitchFamily="2" charset="2"/>
              <a:buChar char="q"/>
            </a:pPr>
            <a:r>
              <a:rPr lang="en-US" sz="2000" kern="0" spc="-45" dirty="0" smtClean="0">
                <a:solidFill>
                  <a:srgbClr val="272525"/>
                </a:solidFill>
                <a:latin typeface="Source Sans Pro" pitchFamily="34" charset="0"/>
                <a:ea typeface="Source Sans Pro" pitchFamily="34" charset="-122"/>
              </a:rPr>
              <a:t>Data Visualization –</a:t>
            </a:r>
          </a:p>
          <a:p>
            <a:pPr marL="914400" lvl="1" indent="-457200">
              <a:buFont typeface="+mj-lt"/>
              <a:buAutoNum type="arabicPeriod"/>
            </a:pPr>
            <a:r>
              <a:rPr lang="en-US" sz="2000" kern="0" spc="-45" dirty="0" smtClean="0">
                <a:solidFill>
                  <a:srgbClr val="272525"/>
                </a:solidFill>
                <a:latin typeface="Source Sans Pro" pitchFamily="34" charset="0"/>
                <a:ea typeface="Source Sans Pro" pitchFamily="34" charset="-122"/>
              </a:rPr>
              <a:t>Sakshi Vijay Mindhe</a:t>
            </a:r>
          </a:p>
          <a:p>
            <a:pPr marL="914400" lvl="1" indent="-457200">
              <a:buFont typeface="+mj-lt"/>
              <a:buAutoNum type="arabicPeriod"/>
            </a:pPr>
            <a:r>
              <a:rPr lang="en-US" sz="2000" kern="0" spc="-45" dirty="0" smtClean="0">
                <a:solidFill>
                  <a:srgbClr val="272525"/>
                </a:solidFill>
                <a:latin typeface="Source Sans Pro" pitchFamily="34" charset="0"/>
                <a:ea typeface="Source Sans Pro" pitchFamily="34" charset="-122"/>
              </a:rPr>
              <a:t>Anand Eswar</a:t>
            </a:r>
          </a:p>
          <a:p>
            <a:pPr marL="914400" lvl="1" indent="-457200">
              <a:buFont typeface="+mj-lt"/>
              <a:buAutoNum type="arabicPeriod"/>
            </a:pPr>
            <a:r>
              <a:rPr lang="en-US" sz="2000" kern="0" spc="-45" dirty="0" smtClean="0">
                <a:solidFill>
                  <a:srgbClr val="272525"/>
                </a:solidFill>
                <a:latin typeface="Source Sans Pro" pitchFamily="34" charset="0"/>
                <a:ea typeface="Source Sans Pro" pitchFamily="34" charset="-122"/>
              </a:rPr>
              <a:t>Kiranbabu P</a:t>
            </a:r>
          </a:p>
          <a:p>
            <a:pPr marL="342900" indent="-342900">
              <a:lnSpc>
                <a:spcPts val="3550"/>
              </a:lnSpc>
              <a:buFont typeface="Wingdings" panose="05000000000000000000" pitchFamily="2" charset="2"/>
              <a:buChar char="q"/>
            </a:pPr>
            <a:r>
              <a:rPr lang="en-US" sz="2000" kern="0" spc="-45" dirty="0" smtClean="0">
                <a:solidFill>
                  <a:srgbClr val="272525"/>
                </a:solidFill>
                <a:latin typeface="Source Sans Pro" pitchFamily="34" charset="0"/>
                <a:ea typeface="Source Sans Pro" pitchFamily="34" charset="-122"/>
              </a:rPr>
              <a:t>Presentation Making –</a:t>
            </a:r>
          </a:p>
          <a:p>
            <a:pPr marL="914400" lvl="1" indent="-457200">
              <a:buFont typeface="+mj-lt"/>
              <a:buAutoNum type="arabicPeriod"/>
            </a:pPr>
            <a:r>
              <a:rPr lang="en-US" sz="2000" kern="0" spc="-45" dirty="0" smtClean="0">
                <a:solidFill>
                  <a:srgbClr val="272525"/>
                </a:solidFill>
                <a:latin typeface="Source Sans Pro" pitchFamily="34" charset="0"/>
                <a:ea typeface="Source Sans Pro" pitchFamily="34" charset="-122"/>
              </a:rPr>
              <a:t>Dinesh Solanki</a:t>
            </a:r>
          </a:p>
          <a:p>
            <a:pPr marL="342900" indent="-342900">
              <a:lnSpc>
                <a:spcPts val="3550"/>
              </a:lnSpc>
              <a:buFont typeface="Wingdings" panose="05000000000000000000" pitchFamily="2" charset="2"/>
              <a:buChar char="q"/>
            </a:pPr>
            <a:r>
              <a:rPr lang="en-US" sz="2000" kern="0" spc="-45" dirty="0" smtClean="0">
                <a:solidFill>
                  <a:srgbClr val="272525"/>
                </a:solidFill>
                <a:latin typeface="Source Sans Pro" pitchFamily="34" charset="0"/>
                <a:ea typeface="Source Sans Pro" pitchFamily="34" charset="-122"/>
              </a:rPr>
              <a:t>Project Report Making –</a:t>
            </a:r>
          </a:p>
          <a:p>
            <a:pPr marL="914400" lvl="1" indent="-457200">
              <a:buFont typeface="+mj-lt"/>
              <a:buAutoNum type="arabicPeriod"/>
            </a:pPr>
            <a:r>
              <a:rPr lang="en-US" sz="2000" kern="0" spc="-45" dirty="0" smtClean="0">
                <a:solidFill>
                  <a:srgbClr val="272525"/>
                </a:solidFill>
                <a:latin typeface="Source Sans Pro" pitchFamily="34" charset="0"/>
                <a:ea typeface="Source Sans Pro" pitchFamily="34" charset="-122"/>
              </a:rPr>
              <a:t>Mehar Snotra</a:t>
            </a:r>
          </a:p>
          <a:p>
            <a:pPr marL="914400" lvl="1" indent="-457200">
              <a:buFont typeface="+mj-lt"/>
              <a:buAutoNum type="arabicPeriod"/>
            </a:pPr>
            <a:r>
              <a:rPr lang="en-US" sz="2000" kern="0" spc="-45" dirty="0" smtClean="0">
                <a:solidFill>
                  <a:srgbClr val="272525"/>
                </a:solidFill>
                <a:latin typeface="Source Sans Pro" pitchFamily="34" charset="0"/>
                <a:ea typeface="Source Sans Pro" pitchFamily="34" charset="-122"/>
              </a:rPr>
              <a:t>Ajay Krishnan M</a:t>
            </a:r>
          </a:p>
          <a:p>
            <a:pPr marL="0" indent="0">
              <a:lnSpc>
                <a:spcPts val="3550"/>
              </a:lnSpc>
              <a:buNone/>
            </a:pPr>
            <a:endParaRPr lang="en-US" sz="2000" kern="0" spc="-45" dirty="0" smtClean="0">
              <a:solidFill>
                <a:srgbClr val="272525"/>
              </a:solidFill>
              <a:latin typeface="Source Sans Pro" pitchFamily="34" charset="0"/>
              <a:ea typeface="Source Sans Pro" pitchFamily="34" charset="-122"/>
            </a:endParaRPr>
          </a:p>
        </p:txBody>
      </p:sp>
    </p:spTree>
    <p:extLst>
      <p:ext uri="{BB962C8B-B14F-4D97-AF65-F5344CB8AC3E}">
        <p14:creationId xmlns:p14="http://schemas.microsoft.com/office/powerpoint/2010/main" val="399403986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4" name="Text 0"/>
          <p:cNvSpPr/>
          <p:nvPr/>
        </p:nvSpPr>
        <p:spPr>
          <a:xfrm>
            <a:off x="615196" y="624721"/>
            <a:ext cx="5603438" cy="516969"/>
          </a:xfrm>
          <a:prstGeom prst="rect">
            <a:avLst/>
          </a:prstGeom>
          <a:noFill/>
          <a:ln/>
        </p:spPr>
        <p:txBody>
          <a:bodyPr wrap="none" lIns="0" tIns="0" rIns="0" bIns="0" rtlCol="0" anchor="t"/>
          <a:lstStyle/>
          <a:p>
            <a:pPr marL="0" indent="0">
              <a:lnSpc>
                <a:spcPts val="4050"/>
              </a:lnSpc>
              <a:buNone/>
            </a:pPr>
            <a:r>
              <a:rPr lang="en-US" sz="3250" kern="0" spc="-65" dirty="0">
                <a:solidFill>
                  <a:srgbClr val="000000"/>
                </a:solidFill>
                <a:latin typeface="Source Serif Pro" pitchFamily="34" charset="0"/>
                <a:ea typeface="Source Serif Pro" pitchFamily="34" charset="-122"/>
                <a:cs typeface="Source Serif Pro" pitchFamily="34" charset="-120"/>
              </a:rPr>
              <a:t>Project Setup and Environment</a:t>
            </a:r>
            <a:endParaRPr lang="en-US" sz="3250" dirty="0"/>
          </a:p>
        </p:txBody>
      </p:sp>
      <p:sp>
        <p:nvSpPr>
          <p:cNvPr id="5" name="Shape 1"/>
          <p:cNvSpPr/>
          <p:nvPr/>
        </p:nvSpPr>
        <p:spPr>
          <a:xfrm>
            <a:off x="867370" y="1405295"/>
            <a:ext cx="22860" cy="6199584"/>
          </a:xfrm>
          <a:prstGeom prst="roundRect">
            <a:avLst>
              <a:gd name="adj" fmla="val 322952"/>
            </a:avLst>
          </a:prstGeom>
          <a:solidFill>
            <a:srgbClr val="D6BADD"/>
          </a:solidFill>
          <a:ln/>
        </p:spPr>
      </p:sp>
      <p:sp>
        <p:nvSpPr>
          <p:cNvPr id="6" name="Shape 2"/>
          <p:cNvSpPr/>
          <p:nvPr/>
        </p:nvSpPr>
        <p:spPr>
          <a:xfrm>
            <a:off x="1053644" y="1789152"/>
            <a:ext cx="615196" cy="22860"/>
          </a:xfrm>
          <a:prstGeom prst="roundRect">
            <a:avLst>
              <a:gd name="adj" fmla="val 322952"/>
            </a:avLst>
          </a:prstGeom>
          <a:solidFill>
            <a:srgbClr val="D6BADD"/>
          </a:solidFill>
          <a:ln/>
        </p:spPr>
      </p:sp>
      <p:sp>
        <p:nvSpPr>
          <p:cNvPr id="7" name="Shape 3"/>
          <p:cNvSpPr/>
          <p:nvPr/>
        </p:nvSpPr>
        <p:spPr>
          <a:xfrm>
            <a:off x="681097" y="1602938"/>
            <a:ext cx="395407" cy="395407"/>
          </a:xfrm>
          <a:prstGeom prst="roundRect">
            <a:avLst>
              <a:gd name="adj" fmla="val 18671"/>
            </a:avLst>
          </a:prstGeom>
          <a:solidFill>
            <a:srgbClr val="F0D4F7"/>
          </a:solidFill>
          <a:ln w="7620">
            <a:solidFill>
              <a:srgbClr val="D6BADD"/>
            </a:solidFill>
            <a:prstDash val="solid"/>
          </a:ln>
        </p:spPr>
      </p:sp>
      <p:sp>
        <p:nvSpPr>
          <p:cNvPr id="8" name="Text 4"/>
          <p:cNvSpPr/>
          <p:nvPr/>
        </p:nvSpPr>
        <p:spPr>
          <a:xfrm>
            <a:off x="816709" y="1676519"/>
            <a:ext cx="124063" cy="248126"/>
          </a:xfrm>
          <a:prstGeom prst="rect">
            <a:avLst/>
          </a:prstGeom>
          <a:noFill/>
          <a:ln/>
        </p:spPr>
        <p:txBody>
          <a:bodyPr wrap="none" lIns="0" tIns="0" rIns="0" bIns="0" rtlCol="0" anchor="t"/>
          <a:lstStyle/>
          <a:p>
            <a:pPr marL="0" indent="0" algn="ctr">
              <a:lnSpc>
                <a:spcPts val="1950"/>
              </a:lnSpc>
              <a:buNone/>
            </a:pPr>
            <a:r>
              <a:rPr lang="en-US" sz="1950" kern="0" spc="-39" dirty="0">
                <a:solidFill>
                  <a:srgbClr val="272525"/>
                </a:solidFill>
                <a:latin typeface="Source Serif Pro" pitchFamily="34" charset="0"/>
                <a:ea typeface="Source Serif Pro" pitchFamily="34" charset="-122"/>
                <a:cs typeface="Source Serif Pro" pitchFamily="34" charset="-120"/>
              </a:rPr>
              <a:t>1</a:t>
            </a:r>
            <a:endParaRPr lang="en-US" sz="1950" dirty="0"/>
          </a:p>
        </p:txBody>
      </p:sp>
      <p:sp>
        <p:nvSpPr>
          <p:cNvPr id="9" name="Text 5"/>
          <p:cNvSpPr/>
          <p:nvPr/>
        </p:nvSpPr>
        <p:spPr>
          <a:xfrm>
            <a:off x="1845469" y="1581031"/>
            <a:ext cx="2067878" cy="258485"/>
          </a:xfrm>
          <a:prstGeom prst="rect">
            <a:avLst/>
          </a:prstGeom>
          <a:noFill/>
          <a:ln/>
        </p:spPr>
        <p:txBody>
          <a:bodyPr wrap="none" lIns="0" tIns="0" rIns="0" bIns="0" rtlCol="0" anchor="t"/>
          <a:lstStyle/>
          <a:p>
            <a:pPr marL="0" indent="0" algn="l">
              <a:lnSpc>
                <a:spcPts val="2000"/>
              </a:lnSpc>
              <a:buNone/>
            </a:pPr>
            <a:r>
              <a:rPr lang="en-US" sz="1600" kern="0" spc="-33" dirty="0">
                <a:solidFill>
                  <a:srgbClr val="272525"/>
                </a:solidFill>
                <a:latin typeface="Source Serif Pro" pitchFamily="34" charset="0"/>
                <a:ea typeface="Source Serif Pro" pitchFamily="34" charset="-122"/>
                <a:cs typeface="Source Serif Pro" pitchFamily="34" charset="-120"/>
              </a:rPr>
              <a:t>Install Libraries</a:t>
            </a:r>
            <a:endParaRPr lang="en-US" sz="1600" dirty="0"/>
          </a:p>
        </p:txBody>
      </p:sp>
      <p:sp>
        <p:nvSpPr>
          <p:cNvPr id="10" name="Text 6"/>
          <p:cNvSpPr/>
          <p:nvPr/>
        </p:nvSpPr>
        <p:spPr>
          <a:xfrm>
            <a:off x="1845469" y="1944886"/>
            <a:ext cx="6683335" cy="843320"/>
          </a:xfrm>
          <a:prstGeom prst="rect">
            <a:avLst/>
          </a:prstGeom>
          <a:noFill/>
          <a:ln/>
        </p:spPr>
        <p:txBody>
          <a:bodyPr wrap="square" lIns="0" tIns="0" rIns="0" bIns="0" rtlCol="0" anchor="t"/>
          <a:lstStyle/>
          <a:p>
            <a:pPr marL="0" indent="0" algn="l">
              <a:lnSpc>
                <a:spcPts val="2200"/>
              </a:lnSpc>
              <a:buNone/>
            </a:pPr>
            <a:r>
              <a:rPr lang="en-US" sz="1350" kern="0" spc="-28" dirty="0">
                <a:solidFill>
                  <a:srgbClr val="272525"/>
                </a:solidFill>
                <a:latin typeface="Source Sans Pro" pitchFamily="34" charset="0"/>
                <a:ea typeface="Source Sans Pro" pitchFamily="34" charset="-122"/>
                <a:cs typeface="Source Sans Pro" pitchFamily="34" charset="-120"/>
              </a:rPr>
              <a:t>The project begins by setting up the development environment. Essential Python libraries, including requests, BeautifulSoup, and pandas, are installed. These libraries provide the necessary tools for web scraping, HTML parsing, and data manipulation.</a:t>
            </a:r>
            <a:endParaRPr lang="en-US" sz="1350" dirty="0"/>
          </a:p>
        </p:txBody>
      </p:sp>
      <p:sp>
        <p:nvSpPr>
          <p:cNvPr id="11" name="Shape 7"/>
          <p:cNvSpPr/>
          <p:nvPr/>
        </p:nvSpPr>
        <p:spPr>
          <a:xfrm>
            <a:off x="1053644" y="3523536"/>
            <a:ext cx="615196" cy="22860"/>
          </a:xfrm>
          <a:prstGeom prst="roundRect">
            <a:avLst>
              <a:gd name="adj" fmla="val 322952"/>
            </a:avLst>
          </a:prstGeom>
          <a:solidFill>
            <a:srgbClr val="D6BADD"/>
          </a:solidFill>
          <a:ln/>
        </p:spPr>
      </p:sp>
      <p:sp>
        <p:nvSpPr>
          <p:cNvPr id="12" name="Shape 8"/>
          <p:cNvSpPr/>
          <p:nvPr/>
        </p:nvSpPr>
        <p:spPr>
          <a:xfrm>
            <a:off x="681097" y="3337322"/>
            <a:ext cx="395407" cy="395407"/>
          </a:xfrm>
          <a:prstGeom prst="roundRect">
            <a:avLst>
              <a:gd name="adj" fmla="val 18671"/>
            </a:avLst>
          </a:prstGeom>
          <a:solidFill>
            <a:srgbClr val="F0D4F7"/>
          </a:solidFill>
          <a:ln w="7620">
            <a:solidFill>
              <a:srgbClr val="D6BADD"/>
            </a:solidFill>
            <a:prstDash val="solid"/>
          </a:ln>
        </p:spPr>
      </p:sp>
      <p:sp>
        <p:nvSpPr>
          <p:cNvPr id="13" name="Text 9"/>
          <p:cNvSpPr/>
          <p:nvPr/>
        </p:nvSpPr>
        <p:spPr>
          <a:xfrm>
            <a:off x="816709" y="3410903"/>
            <a:ext cx="124063" cy="248126"/>
          </a:xfrm>
          <a:prstGeom prst="rect">
            <a:avLst/>
          </a:prstGeom>
          <a:noFill/>
          <a:ln/>
        </p:spPr>
        <p:txBody>
          <a:bodyPr wrap="none" lIns="0" tIns="0" rIns="0" bIns="0" rtlCol="0" anchor="t"/>
          <a:lstStyle/>
          <a:p>
            <a:pPr marL="0" indent="0" algn="ctr">
              <a:lnSpc>
                <a:spcPts val="1950"/>
              </a:lnSpc>
              <a:buNone/>
            </a:pPr>
            <a:r>
              <a:rPr lang="en-US" sz="1950" kern="0" spc="-39" dirty="0">
                <a:solidFill>
                  <a:srgbClr val="272525"/>
                </a:solidFill>
                <a:latin typeface="Source Serif Pro" pitchFamily="34" charset="0"/>
                <a:ea typeface="Source Serif Pro" pitchFamily="34" charset="-122"/>
                <a:cs typeface="Source Serif Pro" pitchFamily="34" charset="-120"/>
              </a:rPr>
              <a:t>2</a:t>
            </a:r>
            <a:endParaRPr lang="en-US" sz="1950" dirty="0"/>
          </a:p>
        </p:txBody>
      </p:sp>
      <p:sp>
        <p:nvSpPr>
          <p:cNvPr id="14" name="Text 10"/>
          <p:cNvSpPr/>
          <p:nvPr/>
        </p:nvSpPr>
        <p:spPr>
          <a:xfrm>
            <a:off x="1845469" y="3315414"/>
            <a:ext cx="2067878" cy="258485"/>
          </a:xfrm>
          <a:prstGeom prst="rect">
            <a:avLst/>
          </a:prstGeom>
          <a:noFill/>
          <a:ln/>
        </p:spPr>
        <p:txBody>
          <a:bodyPr wrap="none" lIns="0" tIns="0" rIns="0" bIns="0" rtlCol="0" anchor="t"/>
          <a:lstStyle/>
          <a:p>
            <a:pPr marL="0" indent="0" algn="l">
              <a:lnSpc>
                <a:spcPts val="2000"/>
              </a:lnSpc>
              <a:buNone/>
            </a:pPr>
            <a:r>
              <a:rPr lang="en-US" sz="1600" kern="0" spc="-33" dirty="0">
                <a:solidFill>
                  <a:srgbClr val="272525"/>
                </a:solidFill>
                <a:latin typeface="Source Serif Pro" pitchFamily="34" charset="0"/>
                <a:ea typeface="Source Serif Pro" pitchFamily="34" charset="-122"/>
                <a:cs typeface="Source Serif Pro" pitchFamily="34" charset="-120"/>
              </a:rPr>
              <a:t>Website Inspection</a:t>
            </a:r>
            <a:endParaRPr lang="en-US" sz="1600" dirty="0"/>
          </a:p>
        </p:txBody>
      </p:sp>
      <p:sp>
        <p:nvSpPr>
          <p:cNvPr id="15" name="Text 11"/>
          <p:cNvSpPr/>
          <p:nvPr/>
        </p:nvSpPr>
        <p:spPr>
          <a:xfrm>
            <a:off x="1845469" y="3679269"/>
            <a:ext cx="6683335" cy="843320"/>
          </a:xfrm>
          <a:prstGeom prst="rect">
            <a:avLst/>
          </a:prstGeom>
          <a:noFill/>
          <a:ln/>
        </p:spPr>
        <p:txBody>
          <a:bodyPr wrap="square" lIns="0" tIns="0" rIns="0" bIns="0" rtlCol="0" anchor="t"/>
          <a:lstStyle/>
          <a:p>
            <a:pPr marL="0" indent="0" algn="l">
              <a:lnSpc>
                <a:spcPts val="2200"/>
              </a:lnSpc>
              <a:buNone/>
            </a:pPr>
            <a:r>
              <a:rPr lang="en-US" sz="1350" kern="0" spc="-28" dirty="0">
                <a:solidFill>
                  <a:srgbClr val="272525"/>
                </a:solidFill>
                <a:latin typeface="Source Sans Pro" pitchFamily="34" charset="0"/>
                <a:ea typeface="Source Sans Pro" pitchFamily="34" charset="-122"/>
                <a:cs typeface="Source Sans Pro" pitchFamily="34" charset="-120"/>
              </a:rPr>
              <a:t>Thorough inspection of the Cars24 website is crucial. This involves identifying HTML tags and classes associated with the target data. This step ensures that the scraper can accurately extract the desired information.</a:t>
            </a:r>
            <a:endParaRPr lang="en-US" sz="1350" dirty="0"/>
          </a:p>
        </p:txBody>
      </p:sp>
      <p:sp>
        <p:nvSpPr>
          <p:cNvPr id="16" name="Shape 12"/>
          <p:cNvSpPr/>
          <p:nvPr/>
        </p:nvSpPr>
        <p:spPr>
          <a:xfrm>
            <a:off x="1053644" y="5257919"/>
            <a:ext cx="615196" cy="22860"/>
          </a:xfrm>
          <a:prstGeom prst="roundRect">
            <a:avLst>
              <a:gd name="adj" fmla="val 322952"/>
            </a:avLst>
          </a:prstGeom>
          <a:solidFill>
            <a:srgbClr val="D6BADD"/>
          </a:solidFill>
          <a:ln/>
        </p:spPr>
      </p:sp>
      <p:sp>
        <p:nvSpPr>
          <p:cNvPr id="17" name="Shape 13"/>
          <p:cNvSpPr/>
          <p:nvPr/>
        </p:nvSpPr>
        <p:spPr>
          <a:xfrm>
            <a:off x="681097" y="5071705"/>
            <a:ext cx="395407" cy="395407"/>
          </a:xfrm>
          <a:prstGeom prst="roundRect">
            <a:avLst>
              <a:gd name="adj" fmla="val 18671"/>
            </a:avLst>
          </a:prstGeom>
          <a:solidFill>
            <a:srgbClr val="F0D4F7"/>
          </a:solidFill>
          <a:ln w="7620">
            <a:solidFill>
              <a:srgbClr val="D6BADD"/>
            </a:solidFill>
            <a:prstDash val="solid"/>
          </a:ln>
        </p:spPr>
      </p:sp>
      <p:sp>
        <p:nvSpPr>
          <p:cNvPr id="18" name="Text 14"/>
          <p:cNvSpPr/>
          <p:nvPr/>
        </p:nvSpPr>
        <p:spPr>
          <a:xfrm>
            <a:off x="816709" y="5145286"/>
            <a:ext cx="124063" cy="248126"/>
          </a:xfrm>
          <a:prstGeom prst="rect">
            <a:avLst/>
          </a:prstGeom>
          <a:noFill/>
          <a:ln/>
        </p:spPr>
        <p:txBody>
          <a:bodyPr wrap="none" lIns="0" tIns="0" rIns="0" bIns="0" rtlCol="0" anchor="t"/>
          <a:lstStyle/>
          <a:p>
            <a:pPr marL="0" indent="0" algn="ctr">
              <a:lnSpc>
                <a:spcPts val="1950"/>
              </a:lnSpc>
              <a:buNone/>
            </a:pPr>
            <a:r>
              <a:rPr lang="en-US" sz="1950" kern="0" spc="-39" dirty="0">
                <a:solidFill>
                  <a:srgbClr val="272525"/>
                </a:solidFill>
                <a:latin typeface="Source Serif Pro" pitchFamily="34" charset="0"/>
                <a:ea typeface="Source Serif Pro" pitchFamily="34" charset="-122"/>
                <a:cs typeface="Source Serif Pro" pitchFamily="34" charset="-120"/>
              </a:rPr>
              <a:t>3</a:t>
            </a:r>
            <a:endParaRPr lang="en-US" sz="1950" dirty="0"/>
          </a:p>
        </p:txBody>
      </p:sp>
      <p:sp>
        <p:nvSpPr>
          <p:cNvPr id="19" name="Text 15"/>
          <p:cNvSpPr/>
          <p:nvPr/>
        </p:nvSpPr>
        <p:spPr>
          <a:xfrm>
            <a:off x="1845469" y="5049798"/>
            <a:ext cx="2067878" cy="258485"/>
          </a:xfrm>
          <a:prstGeom prst="rect">
            <a:avLst/>
          </a:prstGeom>
          <a:noFill/>
          <a:ln/>
        </p:spPr>
        <p:txBody>
          <a:bodyPr wrap="none" lIns="0" tIns="0" rIns="0" bIns="0" rtlCol="0" anchor="t"/>
          <a:lstStyle/>
          <a:p>
            <a:pPr marL="0" indent="0" algn="l">
              <a:lnSpc>
                <a:spcPts val="2000"/>
              </a:lnSpc>
              <a:buNone/>
            </a:pPr>
            <a:r>
              <a:rPr lang="en-US" sz="1600" kern="0" spc="-33" dirty="0">
                <a:solidFill>
                  <a:srgbClr val="272525"/>
                </a:solidFill>
                <a:latin typeface="Source Serif Pro" pitchFamily="34" charset="0"/>
                <a:ea typeface="Source Serif Pro" pitchFamily="34" charset="-122"/>
                <a:cs typeface="Source Serif Pro" pitchFamily="34" charset="-120"/>
              </a:rPr>
              <a:t>Scraper Development</a:t>
            </a:r>
            <a:endParaRPr lang="en-US" sz="1600" dirty="0"/>
          </a:p>
        </p:txBody>
      </p:sp>
      <p:sp>
        <p:nvSpPr>
          <p:cNvPr id="20" name="Text 16"/>
          <p:cNvSpPr/>
          <p:nvPr/>
        </p:nvSpPr>
        <p:spPr>
          <a:xfrm>
            <a:off x="1845469" y="5413653"/>
            <a:ext cx="6683335" cy="562213"/>
          </a:xfrm>
          <a:prstGeom prst="rect">
            <a:avLst/>
          </a:prstGeom>
          <a:noFill/>
          <a:ln/>
        </p:spPr>
        <p:txBody>
          <a:bodyPr wrap="square" lIns="0" tIns="0" rIns="0" bIns="0" rtlCol="0" anchor="t"/>
          <a:lstStyle/>
          <a:p>
            <a:pPr marL="0" indent="0" algn="l">
              <a:lnSpc>
                <a:spcPts val="2200"/>
              </a:lnSpc>
              <a:buNone/>
            </a:pPr>
            <a:r>
              <a:rPr lang="en-US" sz="1350" kern="0" spc="-28" dirty="0">
                <a:solidFill>
                  <a:srgbClr val="272525"/>
                </a:solidFill>
                <a:latin typeface="Source Sans Pro" pitchFamily="34" charset="0"/>
                <a:ea typeface="Source Sans Pro" pitchFamily="34" charset="-122"/>
                <a:cs typeface="Source Sans Pro" pitchFamily="34" charset="-120"/>
              </a:rPr>
              <a:t>A Python script is crafted to fetch and parse the HTML content of the Cars24 website. This script leverages BeautifulSoup to extract car details based on the identified tags and classes.</a:t>
            </a:r>
            <a:endParaRPr lang="en-US" sz="1350" dirty="0"/>
          </a:p>
        </p:txBody>
      </p:sp>
      <p:sp>
        <p:nvSpPr>
          <p:cNvPr id="21" name="Shape 17"/>
          <p:cNvSpPr/>
          <p:nvPr/>
        </p:nvSpPr>
        <p:spPr>
          <a:xfrm>
            <a:off x="1053644" y="6711196"/>
            <a:ext cx="615196" cy="22860"/>
          </a:xfrm>
          <a:prstGeom prst="roundRect">
            <a:avLst>
              <a:gd name="adj" fmla="val 322952"/>
            </a:avLst>
          </a:prstGeom>
          <a:solidFill>
            <a:srgbClr val="D6BADD"/>
          </a:solidFill>
          <a:ln/>
        </p:spPr>
      </p:sp>
      <p:sp>
        <p:nvSpPr>
          <p:cNvPr id="22" name="Shape 18"/>
          <p:cNvSpPr/>
          <p:nvPr/>
        </p:nvSpPr>
        <p:spPr>
          <a:xfrm>
            <a:off x="681097" y="6524982"/>
            <a:ext cx="395407" cy="395407"/>
          </a:xfrm>
          <a:prstGeom prst="roundRect">
            <a:avLst>
              <a:gd name="adj" fmla="val 18671"/>
            </a:avLst>
          </a:prstGeom>
          <a:solidFill>
            <a:srgbClr val="F0D4F7"/>
          </a:solidFill>
          <a:ln w="7620">
            <a:solidFill>
              <a:srgbClr val="D6BADD"/>
            </a:solidFill>
            <a:prstDash val="solid"/>
          </a:ln>
        </p:spPr>
      </p:sp>
      <p:sp>
        <p:nvSpPr>
          <p:cNvPr id="23" name="Text 19"/>
          <p:cNvSpPr/>
          <p:nvPr/>
        </p:nvSpPr>
        <p:spPr>
          <a:xfrm>
            <a:off x="816709" y="6598563"/>
            <a:ext cx="124063" cy="248126"/>
          </a:xfrm>
          <a:prstGeom prst="rect">
            <a:avLst/>
          </a:prstGeom>
          <a:noFill/>
          <a:ln/>
        </p:spPr>
        <p:txBody>
          <a:bodyPr wrap="none" lIns="0" tIns="0" rIns="0" bIns="0" rtlCol="0" anchor="t"/>
          <a:lstStyle/>
          <a:p>
            <a:pPr marL="0" indent="0" algn="ctr">
              <a:lnSpc>
                <a:spcPts val="1950"/>
              </a:lnSpc>
              <a:buNone/>
            </a:pPr>
            <a:r>
              <a:rPr lang="en-US" sz="1950" kern="0" spc="-39" dirty="0">
                <a:solidFill>
                  <a:srgbClr val="272525"/>
                </a:solidFill>
                <a:latin typeface="Source Serif Pro" pitchFamily="34" charset="0"/>
                <a:ea typeface="Source Serif Pro" pitchFamily="34" charset="-122"/>
                <a:cs typeface="Source Serif Pro" pitchFamily="34" charset="-120"/>
              </a:rPr>
              <a:t>4</a:t>
            </a:r>
            <a:endParaRPr lang="en-US" sz="1950" dirty="0"/>
          </a:p>
        </p:txBody>
      </p:sp>
      <p:sp>
        <p:nvSpPr>
          <p:cNvPr id="24" name="Text 20"/>
          <p:cNvSpPr/>
          <p:nvPr/>
        </p:nvSpPr>
        <p:spPr>
          <a:xfrm>
            <a:off x="1845469" y="6503075"/>
            <a:ext cx="2655570" cy="258485"/>
          </a:xfrm>
          <a:prstGeom prst="rect">
            <a:avLst/>
          </a:prstGeom>
          <a:noFill/>
          <a:ln/>
        </p:spPr>
        <p:txBody>
          <a:bodyPr wrap="none" lIns="0" tIns="0" rIns="0" bIns="0" rtlCol="0" anchor="t"/>
          <a:lstStyle/>
          <a:p>
            <a:pPr marL="0" indent="0" algn="l">
              <a:lnSpc>
                <a:spcPts val="2000"/>
              </a:lnSpc>
              <a:buNone/>
            </a:pPr>
            <a:r>
              <a:rPr lang="en-US" sz="1600" kern="0" spc="-33" dirty="0">
                <a:solidFill>
                  <a:srgbClr val="272525"/>
                </a:solidFill>
                <a:latin typeface="Source Serif Pro" pitchFamily="34" charset="0"/>
                <a:ea typeface="Source Serif Pro" pitchFamily="34" charset="-122"/>
                <a:cs typeface="Source Serif Pro" pitchFamily="34" charset="-120"/>
              </a:rPr>
              <a:t>Data Organization and Export</a:t>
            </a:r>
            <a:endParaRPr lang="en-US" sz="1600" dirty="0"/>
          </a:p>
        </p:txBody>
      </p:sp>
      <p:sp>
        <p:nvSpPr>
          <p:cNvPr id="25" name="Text 21"/>
          <p:cNvSpPr/>
          <p:nvPr/>
        </p:nvSpPr>
        <p:spPr>
          <a:xfrm>
            <a:off x="1845469" y="6866930"/>
            <a:ext cx="6683335" cy="562213"/>
          </a:xfrm>
          <a:prstGeom prst="rect">
            <a:avLst/>
          </a:prstGeom>
          <a:noFill/>
          <a:ln/>
        </p:spPr>
        <p:txBody>
          <a:bodyPr wrap="square" lIns="0" tIns="0" rIns="0" bIns="0" rtlCol="0" anchor="t"/>
          <a:lstStyle/>
          <a:p>
            <a:pPr marL="0" indent="0" algn="l">
              <a:lnSpc>
                <a:spcPts val="2200"/>
              </a:lnSpc>
              <a:buNone/>
            </a:pPr>
            <a:r>
              <a:rPr lang="en-US" sz="1350" kern="0" spc="-28" dirty="0">
                <a:solidFill>
                  <a:srgbClr val="272525"/>
                </a:solidFill>
                <a:latin typeface="Source Sans Pro" pitchFamily="34" charset="0"/>
                <a:ea typeface="Source Sans Pro" pitchFamily="34" charset="-122"/>
                <a:cs typeface="Source Sans Pro" pitchFamily="34" charset="-120"/>
              </a:rPr>
              <a:t>The extracted data is organized into a structured format, such as a Pandas DataFrame. The data is then exported to a CSV file for further analysis and visualization.</a:t>
            </a:r>
            <a:endParaRPr lang="en-US" sz="1350" dirty="0"/>
          </a:p>
        </p:txBody>
      </p:sp>
      <p:pic>
        <p:nvPicPr>
          <p:cNvPr id="26" name="Image 0" descr="preencoded.png"/>
          <p:cNvPicPr>
            <a:picLocks noChangeAspect="1"/>
          </p:cNvPicPr>
          <p:nvPr/>
        </p:nvPicPr>
        <p:blipFill>
          <a:blip r:embed="rId3"/>
          <a:stretch>
            <a:fillRect/>
          </a:stretch>
        </p:blipFill>
        <p:spPr>
          <a:xfrm>
            <a:off x="9144000" y="0"/>
            <a:ext cx="5486400" cy="8229600"/>
          </a:xfrm>
          <a:prstGeom prst="rect">
            <a:avLst/>
          </a:prstGeom>
        </p:spPr>
      </p:pic>
      <p:pic>
        <p:nvPicPr>
          <p:cNvPr id="27" name="Image 1" descr="preencoded.png"/>
          <p:cNvPicPr>
            <a:picLocks noChangeAspect="1"/>
          </p:cNvPicPr>
          <p:nvPr/>
        </p:nvPicPr>
        <p:blipFill>
          <a:blip r:embed="rId4"/>
          <a:stretch>
            <a:fillRect/>
          </a:stretch>
        </p:blipFill>
        <p:spPr>
          <a:xfrm>
            <a:off x="9420403" y="2178010"/>
            <a:ext cx="4933593" cy="3289102"/>
          </a:xfrm>
          <a:prstGeom prst="rect">
            <a:avLst/>
          </a:prstGeom>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pic>
        <p:nvPicPr>
          <p:cNvPr id="3" name="Image 1" descr="preencoded.png"/>
          <p:cNvPicPr>
            <a:picLocks noChangeAspect="1"/>
          </p:cNvPicPr>
          <p:nvPr/>
        </p:nvPicPr>
        <p:blipFill>
          <a:blip r:embed="rId4"/>
          <a:stretch>
            <a:fillRect/>
          </a:stretch>
        </p:blipFill>
        <p:spPr>
          <a:xfrm>
            <a:off x="9369981" y="2671524"/>
            <a:ext cx="5034439" cy="2886432"/>
          </a:xfrm>
          <a:prstGeom prst="rect">
            <a:avLst/>
          </a:prstGeom>
        </p:spPr>
      </p:pic>
      <p:sp>
        <p:nvSpPr>
          <p:cNvPr id="4" name="Text 0"/>
          <p:cNvSpPr/>
          <p:nvPr/>
        </p:nvSpPr>
        <p:spPr>
          <a:xfrm>
            <a:off x="632579" y="784384"/>
            <a:ext cx="5706189" cy="531614"/>
          </a:xfrm>
          <a:prstGeom prst="rect">
            <a:avLst/>
          </a:prstGeom>
          <a:noFill/>
          <a:ln/>
        </p:spPr>
        <p:txBody>
          <a:bodyPr wrap="none" lIns="0" tIns="0" rIns="0" bIns="0" rtlCol="0" anchor="t"/>
          <a:lstStyle/>
          <a:p>
            <a:pPr marL="0" indent="0">
              <a:lnSpc>
                <a:spcPts val="4150"/>
              </a:lnSpc>
              <a:buNone/>
            </a:pPr>
            <a:r>
              <a:rPr lang="en-US" sz="3300" kern="0" spc="-67" dirty="0">
                <a:solidFill>
                  <a:srgbClr val="000000"/>
                </a:solidFill>
                <a:latin typeface="Source Serif Pro" pitchFamily="34" charset="0"/>
                <a:ea typeface="Source Serif Pro" pitchFamily="34" charset="-122"/>
                <a:cs typeface="Source Serif Pro" pitchFamily="34" charset="-120"/>
              </a:rPr>
              <a:t>Methodology and Data Sources</a:t>
            </a:r>
            <a:endParaRPr lang="en-US" sz="3300" dirty="0"/>
          </a:p>
        </p:txBody>
      </p:sp>
      <p:sp>
        <p:nvSpPr>
          <p:cNvPr id="5" name="Shape 1"/>
          <p:cNvSpPr/>
          <p:nvPr/>
        </p:nvSpPr>
        <p:spPr>
          <a:xfrm>
            <a:off x="632579" y="1507095"/>
            <a:ext cx="7878842" cy="1328976"/>
          </a:xfrm>
          <a:prstGeom prst="roundRect">
            <a:avLst>
              <a:gd name="adj" fmla="val 5713"/>
            </a:avLst>
          </a:prstGeom>
          <a:solidFill>
            <a:srgbClr val="F0D4F7"/>
          </a:solidFill>
          <a:ln w="7620">
            <a:solidFill>
              <a:srgbClr val="D6BADD"/>
            </a:solidFill>
            <a:prstDash val="solid"/>
          </a:ln>
        </p:spPr>
      </p:sp>
      <p:sp>
        <p:nvSpPr>
          <p:cNvPr id="6" name="Text 2"/>
          <p:cNvSpPr/>
          <p:nvPr/>
        </p:nvSpPr>
        <p:spPr>
          <a:xfrm>
            <a:off x="820936" y="1692710"/>
            <a:ext cx="2126694" cy="265747"/>
          </a:xfrm>
          <a:prstGeom prst="rect">
            <a:avLst/>
          </a:prstGeom>
          <a:noFill/>
          <a:ln/>
        </p:spPr>
        <p:txBody>
          <a:bodyPr wrap="none" lIns="0" tIns="0" rIns="0" bIns="0" rtlCol="0" anchor="t"/>
          <a:lstStyle/>
          <a:p>
            <a:pPr marL="0" indent="0">
              <a:lnSpc>
                <a:spcPts val="2050"/>
              </a:lnSpc>
              <a:buNone/>
            </a:pPr>
            <a:r>
              <a:rPr lang="en-US" sz="1650" kern="0" spc="-33" dirty="0">
                <a:solidFill>
                  <a:srgbClr val="272525"/>
                </a:solidFill>
                <a:latin typeface="Source Serif Pro" pitchFamily="34" charset="0"/>
                <a:ea typeface="Source Serif Pro" pitchFamily="34" charset="-122"/>
                <a:cs typeface="Source Serif Pro" pitchFamily="34" charset="-120"/>
              </a:rPr>
              <a:t>Definition</a:t>
            </a:r>
            <a:endParaRPr lang="en-US" sz="1650" dirty="0"/>
          </a:p>
        </p:txBody>
      </p:sp>
      <p:sp>
        <p:nvSpPr>
          <p:cNvPr id="7" name="Text 3"/>
          <p:cNvSpPr/>
          <p:nvPr/>
        </p:nvSpPr>
        <p:spPr>
          <a:xfrm>
            <a:off x="820936" y="2066807"/>
            <a:ext cx="7502128" cy="578168"/>
          </a:xfrm>
          <a:prstGeom prst="rect">
            <a:avLst/>
          </a:prstGeom>
          <a:noFill/>
          <a:ln/>
        </p:spPr>
        <p:txBody>
          <a:bodyPr wrap="square" lIns="0" tIns="0" rIns="0" bIns="0" rtlCol="0" anchor="t"/>
          <a:lstStyle/>
          <a:p>
            <a:pPr marL="0" indent="0">
              <a:lnSpc>
                <a:spcPts val="2250"/>
              </a:lnSpc>
              <a:buNone/>
            </a:pPr>
            <a:r>
              <a:rPr lang="en-US" sz="1400" kern="0" spc="-28" dirty="0">
                <a:solidFill>
                  <a:srgbClr val="272525"/>
                </a:solidFill>
                <a:latin typeface="Source Sans Pro" pitchFamily="34" charset="0"/>
                <a:ea typeface="Source Sans Pro" pitchFamily="34" charset="-122"/>
                <a:cs typeface="Source Sans Pro" pitchFamily="34" charset="-120"/>
              </a:rPr>
              <a:t>Web scraping involves the automated process of extracting data from websites. It uses tools and techniques to retrieve information and convert it into a structured format for analysis.</a:t>
            </a:r>
            <a:endParaRPr lang="en-US" sz="1400" dirty="0"/>
          </a:p>
        </p:txBody>
      </p:sp>
      <p:sp>
        <p:nvSpPr>
          <p:cNvPr id="8" name="Shape 4"/>
          <p:cNvSpPr/>
          <p:nvPr/>
        </p:nvSpPr>
        <p:spPr>
          <a:xfrm>
            <a:off x="632579" y="3024427"/>
            <a:ext cx="7878842" cy="1401364"/>
          </a:xfrm>
          <a:prstGeom prst="roundRect">
            <a:avLst>
              <a:gd name="adj" fmla="val 5713"/>
            </a:avLst>
          </a:prstGeom>
          <a:solidFill>
            <a:srgbClr val="F0D4F7"/>
          </a:solidFill>
          <a:ln w="7620">
            <a:solidFill>
              <a:srgbClr val="D6BADD"/>
            </a:solidFill>
            <a:prstDash val="solid"/>
          </a:ln>
        </p:spPr>
      </p:sp>
      <p:sp>
        <p:nvSpPr>
          <p:cNvPr id="9" name="Text 5"/>
          <p:cNvSpPr/>
          <p:nvPr/>
        </p:nvSpPr>
        <p:spPr>
          <a:xfrm>
            <a:off x="820936" y="3195955"/>
            <a:ext cx="2126694" cy="265747"/>
          </a:xfrm>
          <a:prstGeom prst="rect">
            <a:avLst/>
          </a:prstGeom>
          <a:noFill/>
          <a:ln/>
        </p:spPr>
        <p:txBody>
          <a:bodyPr wrap="none" lIns="0" tIns="0" rIns="0" bIns="0" rtlCol="0" anchor="t"/>
          <a:lstStyle/>
          <a:p>
            <a:pPr marL="0" indent="0">
              <a:lnSpc>
                <a:spcPts val="2050"/>
              </a:lnSpc>
              <a:buNone/>
            </a:pPr>
            <a:r>
              <a:rPr lang="en-US" sz="1650" kern="0" spc="-33" dirty="0">
                <a:solidFill>
                  <a:srgbClr val="272525"/>
                </a:solidFill>
                <a:latin typeface="Source Serif Pro" pitchFamily="34" charset="0"/>
                <a:ea typeface="Source Serif Pro" pitchFamily="34" charset="-122"/>
                <a:cs typeface="Source Serif Pro" pitchFamily="34" charset="-120"/>
              </a:rPr>
              <a:t>Data Sources</a:t>
            </a:r>
            <a:endParaRPr lang="en-US" sz="1650" dirty="0"/>
          </a:p>
        </p:txBody>
      </p:sp>
      <p:sp>
        <p:nvSpPr>
          <p:cNvPr id="10" name="Text 6"/>
          <p:cNvSpPr/>
          <p:nvPr/>
        </p:nvSpPr>
        <p:spPr>
          <a:xfrm>
            <a:off x="820936" y="3536572"/>
            <a:ext cx="7502128" cy="578168"/>
          </a:xfrm>
          <a:prstGeom prst="rect">
            <a:avLst/>
          </a:prstGeom>
          <a:noFill/>
          <a:ln/>
        </p:spPr>
        <p:txBody>
          <a:bodyPr wrap="square" lIns="0" tIns="0" rIns="0" bIns="0" rtlCol="0" anchor="t"/>
          <a:lstStyle/>
          <a:p>
            <a:pPr marL="0" indent="0">
              <a:lnSpc>
                <a:spcPts val="2250"/>
              </a:lnSpc>
              <a:buNone/>
            </a:pPr>
            <a:r>
              <a:rPr lang="en-US" sz="1400" kern="0" spc="-28" dirty="0">
                <a:solidFill>
                  <a:srgbClr val="272525"/>
                </a:solidFill>
                <a:latin typeface="Source Sans Pro" pitchFamily="34" charset="0"/>
                <a:ea typeface="Source Sans Pro" pitchFamily="34" charset="-122"/>
                <a:cs typeface="Source Sans Pro" pitchFamily="34" charset="-120"/>
              </a:rPr>
              <a:t>The data source for this project is Cars24. The project focuses on Ford cars available in Mumbai and Delhi. This localization ensures relevant and valuable insights into the market in these specific regions.</a:t>
            </a:r>
            <a:endParaRPr lang="en-US" sz="1400" dirty="0"/>
          </a:p>
        </p:txBody>
      </p:sp>
      <p:sp>
        <p:nvSpPr>
          <p:cNvPr id="11" name="Shape 7"/>
          <p:cNvSpPr/>
          <p:nvPr/>
        </p:nvSpPr>
        <p:spPr>
          <a:xfrm>
            <a:off x="632579" y="4606528"/>
            <a:ext cx="7878842" cy="1328976"/>
          </a:xfrm>
          <a:prstGeom prst="roundRect">
            <a:avLst>
              <a:gd name="adj" fmla="val 5713"/>
            </a:avLst>
          </a:prstGeom>
          <a:solidFill>
            <a:srgbClr val="F0D4F7"/>
          </a:solidFill>
          <a:ln w="7620">
            <a:solidFill>
              <a:srgbClr val="D6BADD"/>
            </a:solidFill>
            <a:prstDash val="solid"/>
          </a:ln>
        </p:spPr>
      </p:sp>
      <p:sp>
        <p:nvSpPr>
          <p:cNvPr id="12" name="Text 8"/>
          <p:cNvSpPr/>
          <p:nvPr/>
        </p:nvSpPr>
        <p:spPr>
          <a:xfrm>
            <a:off x="820936" y="4794885"/>
            <a:ext cx="2126694" cy="265747"/>
          </a:xfrm>
          <a:prstGeom prst="rect">
            <a:avLst/>
          </a:prstGeom>
          <a:noFill/>
          <a:ln/>
        </p:spPr>
        <p:txBody>
          <a:bodyPr wrap="none" lIns="0" tIns="0" rIns="0" bIns="0" rtlCol="0" anchor="t"/>
          <a:lstStyle/>
          <a:p>
            <a:pPr marL="0" indent="0">
              <a:lnSpc>
                <a:spcPts val="2050"/>
              </a:lnSpc>
              <a:buNone/>
            </a:pPr>
            <a:r>
              <a:rPr lang="en-US" sz="1650" kern="0" spc="-33" dirty="0">
                <a:solidFill>
                  <a:srgbClr val="272525"/>
                </a:solidFill>
                <a:latin typeface="Source Serif Pro" pitchFamily="34" charset="0"/>
                <a:ea typeface="Source Serif Pro" pitchFamily="34" charset="-122"/>
                <a:cs typeface="Source Serif Pro" pitchFamily="34" charset="-120"/>
              </a:rPr>
              <a:t>Tools Used</a:t>
            </a:r>
            <a:endParaRPr lang="en-US" sz="1650" dirty="0"/>
          </a:p>
        </p:txBody>
      </p:sp>
      <p:sp>
        <p:nvSpPr>
          <p:cNvPr id="13" name="Text 9"/>
          <p:cNvSpPr/>
          <p:nvPr/>
        </p:nvSpPr>
        <p:spPr>
          <a:xfrm>
            <a:off x="820936" y="5168979"/>
            <a:ext cx="7502128" cy="578168"/>
          </a:xfrm>
          <a:prstGeom prst="rect">
            <a:avLst/>
          </a:prstGeom>
          <a:noFill/>
          <a:ln/>
        </p:spPr>
        <p:txBody>
          <a:bodyPr wrap="square" lIns="0" tIns="0" rIns="0" bIns="0" rtlCol="0" anchor="t"/>
          <a:lstStyle/>
          <a:p>
            <a:pPr marL="0" indent="0">
              <a:lnSpc>
                <a:spcPts val="2250"/>
              </a:lnSpc>
              <a:buNone/>
            </a:pPr>
            <a:r>
              <a:rPr lang="en-US" sz="1400" kern="0" spc="-28" dirty="0">
                <a:solidFill>
                  <a:srgbClr val="272525"/>
                </a:solidFill>
                <a:latin typeface="Source Sans Pro" pitchFamily="34" charset="0"/>
                <a:ea typeface="Source Sans Pro" pitchFamily="34" charset="-122"/>
                <a:cs typeface="Source Sans Pro" pitchFamily="34" charset="-120"/>
              </a:rPr>
              <a:t>Common web scraping tools include Python libraries like requests and BeautifulSoup. These libraries provide functions for fetching web content, parsing HTML structures, and extracting data.</a:t>
            </a:r>
            <a:endParaRPr lang="en-US" sz="1400" dirty="0"/>
          </a:p>
        </p:txBody>
      </p:sp>
      <p:sp>
        <p:nvSpPr>
          <p:cNvPr id="14" name="Shape 10"/>
          <p:cNvSpPr/>
          <p:nvPr/>
        </p:nvSpPr>
        <p:spPr>
          <a:xfrm>
            <a:off x="632579" y="6116241"/>
            <a:ext cx="7878842" cy="1328976"/>
          </a:xfrm>
          <a:prstGeom prst="roundRect">
            <a:avLst>
              <a:gd name="adj" fmla="val 5713"/>
            </a:avLst>
          </a:prstGeom>
          <a:solidFill>
            <a:srgbClr val="F0D4F7"/>
          </a:solidFill>
          <a:ln w="7620">
            <a:solidFill>
              <a:srgbClr val="D6BADD"/>
            </a:solidFill>
            <a:prstDash val="solid"/>
          </a:ln>
        </p:spPr>
      </p:sp>
      <p:sp>
        <p:nvSpPr>
          <p:cNvPr id="15" name="Text 11"/>
          <p:cNvSpPr/>
          <p:nvPr/>
        </p:nvSpPr>
        <p:spPr>
          <a:xfrm>
            <a:off x="820936" y="6264593"/>
            <a:ext cx="2126694" cy="265747"/>
          </a:xfrm>
          <a:prstGeom prst="rect">
            <a:avLst/>
          </a:prstGeom>
          <a:noFill/>
          <a:ln/>
        </p:spPr>
        <p:txBody>
          <a:bodyPr wrap="none" lIns="0" tIns="0" rIns="0" bIns="0" rtlCol="0" anchor="t"/>
          <a:lstStyle/>
          <a:p>
            <a:pPr marL="0" indent="0">
              <a:lnSpc>
                <a:spcPts val="2050"/>
              </a:lnSpc>
              <a:buNone/>
            </a:pPr>
            <a:r>
              <a:rPr lang="en-US" sz="1650" kern="0" spc="-33" dirty="0">
                <a:solidFill>
                  <a:srgbClr val="272525"/>
                </a:solidFill>
                <a:latin typeface="Source Serif Pro" pitchFamily="34" charset="0"/>
                <a:ea typeface="Source Serif Pro" pitchFamily="34" charset="-122"/>
                <a:cs typeface="Source Serif Pro" pitchFamily="34" charset="-120"/>
              </a:rPr>
              <a:t>Applications</a:t>
            </a:r>
            <a:endParaRPr lang="en-US" sz="1650" dirty="0"/>
          </a:p>
        </p:txBody>
      </p:sp>
      <p:sp>
        <p:nvSpPr>
          <p:cNvPr id="16" name="Text 12"/>
          <p:cNvSpPr/>
          <p:nvPr/>
        </p:nvSpPr>
        <p:spPr>
          <a:xfrm>
            <a:off x="820936" y="6603278"/>
            <a:ext cx="7502128" cy="578168"/>
          </a:xfrm>
          <a:prstGeom prst="rect">
            <a:avLst/>
          </a:prstGeom>
          <a:noFill/>
          <a:ln/>
        </p:spPr>
        <p:txBody>
          <a:bodyPr wrap="square" lIns="0" tIns="0" rIns="0" bIns="0" rtlCol="0" anchor="t"/>
          <a:lstStyle/>
          <a:p>
            <a:pPr marL="0" indent="0">
              <a:lnSpc>
                <a:spcPts val="2250"/>
              </a:lnSpc>
              <a:buNone/>
            </a:pPr>
            <a:r>
              <a:rPr lang="en-US" sz="1400" kern="0" spc="-28" dirty="0">
                <a:solidFill>
                  <a:srgbClr val="272525"/>
                </a:solidFill>
                <a:latin typeface="Source Sans Pro" pitchFamily="34" charset="0"/>
                <a:ea typeface="Source Sans Pro" pitchFamily="34" charset="-122"/>
                <a:cs typeface="Source Sans Pro" pitchFamily="34" charset="-120"/>
              </a:rPr>
              <a:t>Web scraping has diverse applications, including data mining, market research, price monitoring, and competitive analysis. It enables businesses to gain valuable insights from publicly available online data.</a:t>
            </a:r>
            <a:endParaRPr lang="en-US" sz="1400"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pic>
        <p:nvPicPr>
          <p:cNvPr id="3" name="Image 1" descr="preencoded.png"/>
          <p:cNvPicPr>
            <a:picLocks noChangeAspect="1"/>
          </p:cNvPicPr>
          <p:nvPr/>
        </p:nvPicPr>
        <p:blipFill>
          <a:blip r:embed="rId4"/>
          <a:stretch>
            <a:fillRect/>
          </a:stretch>
        </p:blipFill>
        <p:spPr>
          <a:xfrm>
            <a:off x="9381173" y="1608773"/>
            <a:ext cx="5012055" cy="5012055"/>
          </a:xfrm>
          <a:prstGeom prst="rect">
            <a:avLst/>
          </a:prstGeom>
        </p:spPr>
      </p:pic>
      <p:sp>
        <p:nvSpPr>
          <p:cNvPr id="4" name="Text 0"/>
          <p:cNvSpPr/>
          <p:nvPr/>
        </p:nvSpPr>
        <p:spPr>
          <a:xfrm>
            <a:off x="664131" y="526494"/>
            <a:ext cx="5358289" cy="558165"/>
          </a:xfrm>
          <a:prstGeom prst="rect">
            <a:avLst/>
          </a:prstGeom>
          <a:noFill/>
          <a:ln/>
        </p:spPr>
        <p:txBody>
          <a:bodyPr wrap="none" lIns="0" tIns="0" rIns="0" bIns="0" rtlCol="0" anchor="t"/>
          <a:lstStyle/>
          <a:p>
            <a:pPr marL="0" indent="0">
              <a:lnSpc>
                <a:spcPts val="4350"/>
              </a:lnSpc>
              <a:buNone/>
            </a:pPr>
            <a:r>
              <a:rPr lang="en-US" sz="3500" kern="0" spc="-70" dirty="0">
                <a:solidFill>
                  <a:srgbClr val="000000"/>
                </a:solidFill>
                <a:latin typeface="Source Serif Pro" pitchFamily="34" charset="0"/>
                <a:ea typeface="Source Serif Pro" pitchFamily="34" charset="-122"/>
                <a:cs typeface="Source Serif Pro" pitchFamily="34" charset="-120"/>
              </a:rPr>
              <a:t>Challenges in Web Scraping</a:t>
            </a:r>
            <a:endParaRPr lang="en-US" sz="3500" dirty="0"/>
          </a:p>
        </p:txBody>
      </p:sp>
      <p:sp>
        <p:nvSpPr>
          <p:cNvPr id="5" name="Shape 1"/>
          <p:cNvSpPr/>
          <p:nvPr/>
        </p:nvSpPr>
        <p:spPr>
          <a:xfrm>
            <a:off x="664131" y="1582698"/>
            <a:ext cx="426958" cy="426958"/>
          </a:xfrm>
          <a:prstGeom prst="roundRect">
            <a:avLst>
              <a:gd name="adj" fmla="val 18669"/>
            </a:avLst>
          </a:prstGeom>
          <a:solidFill>
            <a:srgbClr val="F0D4F7"/>
          </a:solidFill>
          <a:ln w="7620">
            <a:solidFill>
              <a:srgbClr val="D6BADD"/>
            </a:solidFill>
            <a:prstDash val="solid"/>
          </a:ln>
        </p:spPr>
      </p:sp>
      <p:sp>
        <p:nvSpPr>
          <p:cNvPr id="6" name="Text 2"/>
          <p:cNvSpPr/>
          <p:nvPr/>
        </p:nvSpPr>
        <p:spPr>
          <a:xfrm>
            <a:off x="810577" y="1662232"/>
            <a:ext cx="133945" cy="267891"/>
          </a:xfrm>
          <a:prstGeom prst="rect">
            <a:avLst/>
          </a:prstGeom>
          <a:noFill/>
          <a:ln/>
        </p:spPr>
        <p:txBody>
          <a:bodyPr wrap="none" lIns="0" tIns="0" rIns="0" bIns="0" rtlCol="0" anchor="t"/>
          <a:lstStyle/>
          <a:p>
            <a:pPr marL="0" indent="0" algn="ctr">
              <a:lnSpc>
                <a:spcPts val="2100"/>
              </a:lnSpc>
              <a:buNone/>
            </a:pPr>
            <a:r>
              <a:rPr lang="en-US" sz="2100" kern="0" spc="-42" dirty="0">
                <a:solidFill>
                  <a:srgbClr val="272525"/>
                </a:solidFill>
                <a:latin typeface="Source Serif Pro" pitchFamily="34" charset="0"/>
                <a:ea typeface="Source Serif Pro" pitchFamily="34" charset="-122"/>
                <a:cs typeface="Source Serif Pro" pitchFamily="34" charset="-120"/>
              </a:rPr>
              <a:t>1</a:t>
            </a:r>
            <a:endParaRPr lang="en-US" sz="2100" dirty="0"/>
          </a:p>
        </p:txBody>
      </p:sp>
      <p:sp>
        <p:nvSpPr>
          <p:cNvPr id="7" name="Text 3"/>
          <p:cNvSpPr/>
          <p:nvPr/>
        </p:nvSpPr>
        <p:spPr>
          <a:xfrm>
            <a:off x="1280755" y="1582698"/>
            <a:ext cx="2232660" cy="278963"/>
          </a:xfrm>
          <a:prstGeom prst="rect">
            <a:avLst/>
          </a:prstGeom>
          <a:noFill/>
          <a:ln/>
        </p:spPr>
        <p:txBody>
          <a:bodyPr wrap="none" lIns="0" tIns="0" rIns="0" bIns="0" rtlCol="0" anchor="t"/>
          <a:lstStyle/>
          <a:p>
            <a:pPr marL="0" indent="0">
              <a:lnSpc>
                <a:spcPts val="2150"/>
              </a:lnSpc>
              <a:buNone/>
            </a:pPr>
            <a:r>
              <a:rPr lang="en-US" sz="1750" kern="0" spc="-35" dirty="0">
                <a:solidFill>
                  <a:srgbClr val="272525"/>
                </a:solidFill>
                <a:latin typeface="Source Serif Pro" pitchFamily="34" charset="0"/>
                <a:ea typeface="Source Serif Pro" pitchFamily="34" charset="-122"/>
                <a:cs typeface="Source Serif Pro" pitchFamily="34" charset="-120"/>
              </a:rPr>
              <a:t>Dynamic Content</a:t>
            </a:r>
            <a:endParaRPr lang="en-US" sz="1750" dirty="0"/>
          </a:p>
        </p:txBody>
      </p:sp>
      <p:sp>
        <p:nvSpPr>
          <p:cNvPr id="8" name="Text 4"/>
          <p:cNvSpPr/>
          <p:nvPr/>
        </p:nvSpPr>
        <p:spPr>
          <a:xfrm>
            <a:off x="1280755" y="1975485"/>
            <a:ext cx="7199114" cy="910828"/>
          </a:xfrm>
          <a:prstGeom prst="rect">
            <a:avLst/>
          </a:prstGeom>
          <a:noFill/>
          <a:ln/>
        </p:spPr>
        <p:txBody>
          <a:bodyPr wrap="square" lIns="0" tIns="0" rIns="0" bIns="0" rtlCol="0" anchor="t"/>
          <a:lstStyle/>
          <a:p>
            <a:pPr marL="0" indent="0">
              <a:lnSpc>
                <a:spcPts val="2350"/>
              </a:lnSpc>
              <a:buNone/>
            </a:pPr>
            <a:r>
              <a:rPr lang="en-US" sz="1450" kern="0" spc="-30" dirty="0">
                <a:solidFill>
                  <a:srgbClr val="272525"/>
                </a:solidFill>
                <a:latin typeface="Source Sans Pro" pitchFamily="34" charset="0"/>
                <a:ea typeface="Source Sans Pro" pitchFamily="34" charset="-122"/>
                <a:cs typeface="Source Sans Pro" pitchFamily="34" charset="-120"/>
              </a:rPr>
              <a:t>Websites often utilize JavaScript and other technologies to dynamically load content. Handling dynamic content poses a challenge, as traditional scraping methods may not capture the complete information.</a:t>
            </a:r>
            <a:endParaRPr lang="en-US" sz="1450" dirty="0"/>
          </a:p>
        </p:txBody>
      </p:sp>
      <p:sp>
        <p:nvSpPr>
          <p:cNvPr id="9" name="Shape 5"/>
          <p:cNvSpPr/>
          <p:nvPr/>
        </p:nvSpPr>
        <p:spPr>
          <a:xfrm>
            <a:off x="664131" y="3289459"/>
            <a:ext cx="426958" cy="426958"/>
          </a:xfrm>
          <a:prstGeom prst="roundRect">
            <a:avLst>
              <a:gd name="adj" fmla="val 18669"/>
            </a:avLst>
          </a:prstGeom>
          <a:solidFill>
            <a:srgbClr val="F0D4F7"/>
          </a:solidFill>
          <a:ln w="7620">
            <a:solidFill>
              <a:srgbClr val="D6BADD"/>
            </a:solidFill>
            <a:prstDash val="solid"/>
          </a:ln>
        </p:spPr>
      </p:sp>
      <p:sp>
        <p:nvSpPr>
          <p:cNvPr id="10" name="Text 6"/>
          <p:cNvSpPr/>
          <p:nvPr/>
        </p:nvSpPr>
        <p:spPr>
          <a:xfrm>
            <a:off x="810577" y="3368993"/>
            <a:ext cx="133945" cy="267891"/>
          </a:xfrm>
          <a:prstGeom prst="rect">
            <a:avLst/>
          </a:prstGeom>
          <a:noFill/>
          <a:ln/>
        </p:spPr>
        <p:txBody>
          <a:bodyPr wrap="none" lIns="0" tIns="0" rIns="0" bIns="0" rtlCol="0" anchor="t"/>
          <a:lstStyle/>
          <a:p>
            <a:pPr marL="0" indent="0" algn="ctr">
              <a:lnSpc>
                <a:spcPts val="2100"/>
              </a:lnSpc>
              <a:buNone/>
            </a:pPr>
            <a:r>
              <a:rPr lang="en-US" sz="2100" kern="0" spc="-42" dirty="0">
                <a:solidFill>
                  <a:srgbClr val="272525"/>
                </a:solidFill>
                <a:latin typeface="Source Serif Pro" pitchFamily="34" charset="0"/>
                <a:ea typeface="Source Serif Pro" pitchFamily="34" charset="-122"/>
                <a:cs typeface="Source Serif Pro" pitchFamily="34" charset="-120"/>
              </a:rPr>
              <a:t>2</a:t>
            </a:r>
            <a:endParaRPr lang="en-US" sz="2100" dirty="0"/>
          </a:p>
        </p:txBody>
      </p:sp>
      <p:sp>
        <p:nvSpPr>
          <p:cNvPr id="11" name="Text 7"/>
          <p:cNvSpPr/>
          <p:nvPr/>
        </p:nvSpPr>
        <p:spPr>
          <a:xfrm>
            <a:off x="1280755" y="3289459"/>
            <a:ext cx="2232660" cy="278963"/>
          </a:xfrm>
          <a:prstGeom prst="rect">
            <a:avLst/>
          </a:prstGeom>
          <a:noFill/>
          <a:ln/>
        </p:spPr>
        <p:txBody>
          <a:bodyPr wrap="none" lIns="0" tIns="0" rIns="0" bIns="0" rtlCol="0" anchor="t"/>
          <a:lstStyle/>
          <a:p>
            <a:pPr marL="0" indent="0">
              <a:lnSpc>
                <a:spcPts val="2150"/>
              </a:lnSpc>
              <a:buNone/>
            </a:pPr>
            <a:r>
              <a:rPr lang="en-US" sz="1750" kern="0" spc="-35" dirty="0">
                <a:solidFill>
                  <a:srgbClr val="272525"/>
                </a:solidFill>
                <a:latin typeface="Source Serif Pro" pitchFamily="34" charset="0"/>
                <a:ea typeface="Source Serif Pro" pitchFamily="34" charset="-122"/>
                <a:cs typeface="Source Serif Pro" pitchFamily="34" charset="-120"/>
              </a:rPr>
              <a:t>Request Limits</a:t>
            </a:r>
            <a:endParaRPr lang="en-US" sz="1750" dirty="0"/>
          </a:p>
        </p:txBody>
      </p:sp>
      <p:sp>
        <p:nvSpPr>
          <p:cNvPr id="12" name="Text 8"/>
          <p:cNvSpPr/>
          <p:nvPr/>
        </p:nvSpPr>
        <p:spPr>
          <a:xfrm>
            <a:off x="1280755" y="3682246"/>
            <a:ext cx="7199114" cy="607219"/>
          </a:xfrm>
          <a:prstGeom prst="rect">
            <a:avLst/>
          </a:prstGeom>
          <a:noFill/>
          <a:ln/>
        </p:spPr>
        <p:txBody>
          <a:bodyPr wrap="square" lIns="0" tIns="0" rIns="0" bIns="0" rtlCol="0" anchor="t"/>
          <a:lstStyle/>
          <a:p>
            <a:pPr marL="0" indent="0">
              <a:lnSpc>
                <a:spcPts val="2350"/>
              </a:lnSpc>
              <a:buNone/>
            </a:pPr>
            <a:r>
              <a:rPr lang="en-US" sz="1450" kern="0" spc="-30" dirty="0">
                <a:solidFill>
                  <a:srgbClr val="272525"/>
                </a:solidFill>
                <a:latin typeface="Source Sans Pro" pitchFamily="34" charset="0"/>
                <a:ea typeface="Source Sans Pro" pitchFamily="34" charset="-122"/>
                <a:cs typeface="Source Sans Pro" pitchFamily="34" charset="-120"/>
              </a:rPr>
              <a:t>Web scraping should be conducted responsibly to avoid overwhelming websites with excessive requests. Websites often implement rate limits to protect their resources and prevent abuse.</a:t>
            </a:r>
            <a:endParaRPr lang="en-US" sz="1450" dirty="0"/>
          </a:p>
        </p:txBody>
      </p:sp>
      <p:sp>
        <p:nvSpPr>
          <p:cNvPr id="13" name="Shape 9"/>
          <p:cNvSpPr/>
          <p:nvPr/>
        </p:nvSpPr>
        <p:spPr>
          <a:xfrm>
            <a:off x="664131" y="4692610"/>
            <a:ext cx="426958" cy="426958"/>
          </a:xfrm>
          <a:prstGeom prst="roundRect">
            <a:avLst>
              <a:gd name="adj" fmla="val 18669"/>
            </a:avLst>
          </a:prstGeom>
          <a:solidFill>
            <a:srgbClr val="F0D4F7"/>
          </a:solidFill>
          <a:ln w="7620">
            <a:solidFill>
              <a:srgbClr val="D6BADD"/>
            </a:solidFill>
            <a:prstDash val="solid"/>
          </a:ln>
        </p:spPr>
      </p:sp>
      <p:sp>
        <p:nvSpPr>
          <p:cNvPr id="14" name="Text 10"/>
          <p:cNvSpPr/>
          <p:nvPr/>
        </p:nvSpPr>
        <p:spPr>
          <a:xfrm>
            <a:off x="810577" y="4772144"/>
            <a:ext cx="133945" cy="267891"/>
          </a:xfrm>
          <a:prstGeom prst="rect">
            <a:avLst/>
          </a:prstGeom>
          <a:noFill/>
          <a:ln/>
        </p:spPr>
        <p:txBody>
          <a:bodyPr wrap="none" lIns="0" tIns="0" rIns="0" bIns="0" rtlCol="0" anchor="t"/>
          <a:lstStyle/>
          <a:p>
            <a:pPr marL="0" indent="0" algn="ctr">
              <a:lnSpc>
                <a:spcPts val="2100"/>
              </a:lnSpc>
              <a:buNone/>
            </a:pPr>
            <a:r>
              <a:rPr lang="en-US" sz="2100" kern="0" spc="-42" dirty="0">
                <a:solidFill>
                  <a:srgbClr val="272525"/>
                </a:solidFill>
                <a:latin typeface="Source Serif Pro" pitchFamily="34" charset="0"/>
                <a:ea typeface="Source Serif Pro" pitchFamily="34" charset="-122"/>
                <a:cs typeface="Source Serif Pro" pitchFamily="34" charset="-120"/>
              </a:rPr>
              <a:t>3</a:t>
            </a:r>
            <a:endParaRPr lang="en-US" sz="2100" dirty="0"/>
          </a:p>
        </p:txBody>
      </p:sp>
      <p:sp>
        <p:nvSpPr>
          <p:cNvPr id="15" name="Text 11"/>
          <p:cNvSpPr/>
          <p:nvPr/>
        </p:nvSpPr>
        <p:spPr>
          <a:xfrm>
            <a:off x="1280755" y="4692610"/>
            <a:ext cx="2742605" cy="278963"/>
          </a:xfrm>
          <a:prstGeom prst="rect">
            <a:avLst/>
          </a:prstGeom>
          <a:noFill/>
          <a:ln/>
        </p:spPr>
        <p:txBody>
          <a:bodyPr wrap="none" lIns="0" tIns="0" rIns="0" bIns="0" rtlCol="0" anchor="t"/>
          <a:lstStyle/>
          <a:p>
            <a:pPr marL="0" indent="0">
              <a:lnSpc>
                <a:spcPts val="2150"/>
              </a:lnSpc>
              <a:buNone/>
            </a:pPr>
            <a:r>
              <a:rPr lang="en-US" sz="1750" kern="0" spc="-35" dirty="0">
                <a:solidFill>
                  <a:srgbClr val="272525"/>
                </a:solidFill>
                <a:latin typeface="Source Serif Pro" pitchFamily="34" charset="0"/>
                <a:ea typeface="Source Serif Pro" pitchFamily="34" charset="-122"/>
                <a:cs typeface="Source Serif Pro" pitchFamily="34" charset="-120"/>
              </a:rPr>
              <a:t>Legal and Ethical Guidelines</a:t>
            </a:r>
            <a:endParaRPr lang="en-US" sz="1750" dirty="0"/>
          </a:p>
        </p:txBody>
      </p:sp>
      <p:sp>
        <p:nvSpPr>
          <p:cNvPr id="16" name="Text 12"/>
          <p:cNvSpPr/>
          <p:nvPr/>
        </p:nvSpPr>
        <p:spPr>
          <a:xfrm>
            <a:off x="1280755" y="5085398"/>
            <a:ext cx="7199114" cy="910828"/>
          </a:xfrm>
          <a:prstGeom prst="rect">
            <a:avLst/>
          </a:prstGeom>
          <a:noFill/>
          <a:ln/>
        </p:spPr>
        <p:txBody>
          <a:bodyPr wrap="square" lIns="0" tIns="0" rIns="0" bIns="0" rtlCol="0" anchor="t"/>
          <a:lstStyle/>
          <a:p>
            <a:pPr marL="0" indent="0">
              <a:lnSpc>
                <a:spcPts val="2350"/>
              </a:lnSpc>
              <a:buNone/>
            </a:pPr>
            <a:r>
              <a:rPr lang="en-US" sz="1450" kern="0" spc="-30" dirty="0">
                <a:solidFill>
                  <a:srgbClr val="272525"/>
                </a:solidFill>
                <a:latin typeface="Source Sans Pro" pitchFamily="34" charset="0"/>
                <a:ea typeface="Source Sans Pro" pitchFamily="34" charset="-122"/>
                <a:cs typeface="Source Sans Pro" pitchFamily="34" charset="-120"/>
              </a:rPr>
              <a:t>Web scraping must adhere to legal and ethical guidelines. It's essential to respect website terms of service, robots.txt files, and privacy policies. Avoid scraping sensitive data or engaging in activities that could harm websites or their users.</a:t>
            </a:r>
            <a:endParaRPr lang="en-US" sz="1450" dirty="0"/>
          </a:p>
        </p:txBody>
      </p:sp>
      <p:sp>
        <p:nvSpPr>
          <p:cNvPr id="17" name="Shape 13"/>
          <p:cNvSpPr/>
          <p:nvPr/>
        </p:nvSpPr>
        <p:spPr>
          <a:xfrm>
            <a:off x="664131" y="6399371"/>
            <a:ext cx="426958" cy="426958"/>
          </a:xfrm>
          <a:prstGeom prst="roundRect">
            <a:avLst>
              <a:gd name="adj" fmla="val 18669"/>
            </a:avLst>
          </a:prstGeom>
          <a:solidFill>
            <a:srgbClr val="F0D4F7"/>
          </a:solidFill>
          <a:ln w="7620">
            <a:solidFill>
              <a:srgbClr val="D6BADD"/>
            </a:solidFill>
            <a:prstDash val="solid"/>
          </a:ln>
        </p:spPr>
      </p:sp>
      <p:sp>
        <p:nvSpPr>
          <p:cNvPr id="18" name="Text 14"/>
          <p:cNvSpPr/>
          <p:nvPr/>
        </p:nvSpPr>
        <p:spPr>
          <a:xfrm>
            <a:off x="810577" y="6478905"/>
            <a:ext cx="133945" cy="267891"/>
          </a:xfrm>
          <a:prstGeom prst="rect">
            <a:avLst/>
          </a:prstGeom>
          <a:noFill/>
          <a:ln/>
        </p:spPr>
        <p:txBody>
          <a:bodyPr wrap="none" lIns="0" tIns="0" rIns="0" bIns="0" rtlCol="0" anchor="t"/>
          <a:lstStyle/>
          <a:p>
            <a:pPr marL="0" indent="0" algn="ctr">
              <a:lnSpc>
                <a:spcPts val="2100"/>
              </a:lnSpc>
              <a:buNone/>
            </a:pPr>
            <a:r>
              <a:rPr lang="en-US" sz="2100" kern="0" spc="-42" dirty="0">
                <a:solidFill>
                  <a:srgbClr val="272525"/>
                </a:solidFill>
                <a:latin typeface="Source Serif Pro" pitchFamily="34" charset="0"/>
                <a:ea typeface="Source Serif Pro" pitchFamily="34" charset="-122"/>
                <a:cs typeface="Source Serif Pro" pitchFamily="34" charset="-120"/>
              </a:rPr>
              <a:t>4</a:t>
            </a:r>
            <a:endParaRPr lang="en-US" sz="2100" dirty="0"/>
          </a:p>
        </p:txBody>
      </p:sp>
      <p:sp>
        <p:nvSpPr>
          <p:cNvPr id="19" name="Text 15"/>
          <p:cNvSpPr/>
          <p:nvPr/>
        </p:nvSpPr>
        <p:spPr>
          <a:xfrm>
            <a:off x="1280755" y="6399371"/>
            <a:ext cx="2796778" cy="278963"/>
          </a:xfrm>
          <a:prstGeom prst="rect">
            <a:avLst/>
          </a:prstGeom>
          <a:noFill/>
          <a:ln/>
        </p:spPr>
        <p:txBody>
          <a:bodyPr wrap="none" lIns="0" tIns="0" rIns="0" bIns="0" rtlCol="0" anchor="t"/>
          <a:lstStyle/>
          <a:p>
            <a:pPr marL="0" indent="0">
              <a:lnSpc>
                <a:spcPts val="2150"/>
              </a:lnSpc>
              <a:buNone/>
            </a:pPr>
            <a:r>
              <a:rPr lang="en-US" sz="1750" kern="0" spc="-35" dirty="0">
                <a:solidFill>
                  <a:srgbClr val="272525"/>
                </a:solidFill>
                <a:latin typeface="Source Serif Pro" pitchFamily="34" charset="0"/>
                <a:ea typeface="Source Serif Pro" pitchFamily="34" charset="-122"/>
                <a:cs typeface="Source Serif Pro" pitchFamily="34" charset="-120"/>
              </a:rPr>
              <a:t>Data Cleaning and Validation</a:t>
            </a:r>
            <a:endParaRPr lang="en-US" sz="1750" dirty="0"/>
          </a:p>
        </p:txBody>
      </p:sp>
      <p:sp>
        <p:nvSpPr>
          <p:cNvPr id="20" name="Text 16"/>
          <p:cNvSpPr/>
          <p:nvPr/>
        </p:nvSpPr>
        <p:spPr>
          <a:xfrm>
            <a:off x="1280755" y="6792158"/>
            <a:ext cx="7199114" cy="910828"/>
          </a:xfrm>
          <a:prstGeom prst="rect">
            <a:avLst/>
          </a:prstGeom>
          <a:noFill/>
          <a:ln/>
        </p:spPr>
        <p:txBody>
          <a:bodyPr wrap="square" lIns="0" tIns="0" rIns="0" bIns="0" rtlCol="0" anchor="t"/>
          <a:lstStyle/>
          <a:p>
            <a:pPr marL="0" indent="0">
              <a:lnSpc>
                <a:spcPts val="2350"/>
              </a:lnSpc>
              <a:buNone/>
            </a:pPr>
            <a:r>
              <a:rPr lang="en-US" sz="1450" kern="0" spc="-30" dirty="0">
                <a:solidFill>
                  <a:srgbClr val="272525"/>
                </a:solidFill>
                <a:latin typeface="Source Sans Pro" pitchFamily="34" charset="0"/>
                <a:ea typeface="Source Sans Pro" pitchFamily="34" charset="-122"/>
                <a:cs typeface="Source Sans Pro" pitchFamily="34" charset="-120"/>
              </a:rPr>
              <a:t>The scraped data may contain inconsistencies, errors, or missing values. Data cleaning and validation processes are crucial to ensure the accuracy and reliability of the extracted information.</a:t>
            </a:r>
            <a:endParaRPr lang="en-US" sz="1450"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4" name="Text 0"/>
          <p:cNvSpPr/>
          <p:nvPr/>
        </p:nvSpPr>
        <p:spPr>
          <a:xfrm>
            <a:off x="394444" y="309800"/>
            <a:ext cx="13406397" cy="1364301"/>
          </a:xfrm>
          <a:prstGeom prst="rect">
            <a:avLst/>
          </a:prstGeom>
          <a:noFill/>
          <a:ln/>
        </p:spPr>
        <p:txBody>
          <a:bodyPr wrap="square" lIns="0" tIns="0" rIns="0" bIns="0" rtlCol="0" anchor="t"/>
          <a:lstStyle/>
          <a:p>
            <a:pPr marL="0" indent="0">
              <a:lnSpc>
                <a:spcPts val="4350"/>
              </a:lnSpc>
              <a:buNone/>
            </a:pPr>
            <a:r>
              <a:rPr lang="en-US" sz="3450" kern="0" spc="-70" dirty="0">
                <a:solidFill>
                  <a:srgbClr val="000000"/>
                </a:solidFill>
                <a:latin typeface="Source Serif Pro" pitchFamily="34" charset="0"/>
                <a:ea typeface="Source Serif Pro" pitchFamily="34" charset="-122"/>
                <a:cs typeface="Source Serif Pro" pitchFamily="34" charset="-120"/>
              </a:rPr>
              <a:t>Code Implementation: Extracting Car </a:t>
            </a:r>
            <a:r>
              <a:rPr lang="en-US" sz="3450" kern="0" spc="-70" dirty="0" smtClean="0">
                <a:solidFill>
                  <a:srgbClr val="000000"/>
                </a:solidFill>
                <a:latin typeface="Source Serif Pro" pitchFamily="34" charset="0"/>
                <a:ea typeface="Source Serif Pro" pitchFamily="34" charset="-122"/>
                <a:cs typeface="Source Serif Pro" pitchFamily="34" charset="-120"/>
              </a:rPr>
              <a:t>Details:</a:t>
            </a:r>
          </a:p>
          <a:p>
            <a:pPr>
              <a:lnSpc>
                <a:spcPts val="4350"/>
              </a:lnSpc>
            </a:pPr>
            <a:r>
              <a:rPr lang="en-US" sz="2400" dirty="0"/>
              <a:t>C</a:t>
            </a:r>
            <a:r>
              <a:rPr lang="en-US" sz="2400" dirty="0" smtClean="0"/>
              <a:t>ode to extract data for each location, like wise we have done for 10 locations.</a:t>
            </a:r>
            <a:endParaRPr lang="en-US" sz="2400" dirty="0"/>
          </a:p>
        </p:txBody>
      </p:sp>
      <p:sp>
        <p:nvSpPr>
          <p:cNvPr id="7" name="Text 3"/>
          <p:cNvSpPr/>
          <p:nvPr/>
        </p:nvSpPr>
        <p:spPr>
          <a:xfrm>
            <a:off x="857131" y="2940367"/>
            <a:ext cx="594955" cy="301704"/>
          </a:xfrm>
          <a:prstGeom prst="rect">
            <a:avLst/>
          </a:prstGeom>
          <a:noFill/>
          <a:ln/>
        </p:spPr>
        <p:txBody>
          <a:bodyPr wrap="none" lIns="0" tIns="0" rIns="0" bIns="0" rtlCol="0" anchor="t"/>
          <a:lstStyle/>
          <a:p>
            <a:pPr marL="0" indent="0">
              <a:lnSpc>
                <a:spcPts val="2350"/>
              </a:lnSpc>
              <a:buNone/>
            </a:pPr>
            <a:r>
              <a:rPr lang="en-US" sz="1450" kern="0" spc="-30" dirty="0">
                <a:solidFill>
                  <a:srgbClr val="272525"/>
                </a:solidFill>
                <a:latin typeface="Source Sans Pro" pitchFamily="34" charset="0"/>
                <a:ea typeface="Source Sans Pro" pitchFamily="34" charset="-122"/>
                <a:cs typeface="Source Sans Pro" pitchFamily="34" charset="-120"/>
              </a:rPr>
              <a:t>Model</a:t>
            </a:r>
            <a:endParaRPr lang="en-US" sz="1450" dirty="0"/>
          </a:p>
        </p:txBody>
      </p:sp>
      <p:sp>
        <p:nvSpPr>
          <p:cNvPr id="8" name="Text 4"/>
          <p:cNvSpPr/>
          <p:nvPr/>
        </p:nvSpPr>
        <p:spPr>
          <a:xfrm>
            <a:off x="1836896" y="2940367"/>
            <a:ext cx="591145" cy="905113"/>
          </a:xfrm>
          <a:prstGeom prst="rect">
            <a:avLst/>
          </a:prstGeom>
          <a:noFill/>
          <a:ln/>
        </p:spPr>
        <p:txBody>
          <a:bodyPr wrap="square" lIns="0" tIns="0" rIns="0" bIns="0" rtlCol="0" anchor="t"/>
          <a:lstStyle/>
          <a:p>
            <a:pPr marL="0" indent="0">
              <a:lnSpc>
                <a:spcPts val="2350"/>
              </a:lnSpc>
              <a:buNone/>
            </a:pPr>
            <a:r>
              <a:rPr lang="en-US" sz="1450" kern="0" spc="-30" dirty="0">
                <a:solidFill>
                  <a:srgbClr val="272525"/>
                </a:solidFill>
                <a:latin typeface="Source Sans Pro" pitchFamily="34" charset="0"/>
                <a:ea typeface="Source Sans Pro" pitchFamily="34" charset="-122"/>
                <a:cs typeface="Source Sans Pro" pitchFamily="34" charset="-120"/>
              </a:rPr>
              <a:t>Kilometers Used</a:t>
            </a:r>
            <a:endParaRPr lang="en-US" sz="1450" dirty="0"/>
          </a:p>
        </p:txBody>
      </p:sp>
      <p:sp>
        <p:nvSpPr>
          <p:cNvPr id="9" name="Text 5"/>
          <p:cNvSpPr/>
          <p:nvPr/>
        </p:nvSpPr>
        <p:spPr>
          <a:xfrm>
            <a:off x="2812852" y="2940367"/>
            <a:ext cx="591145" cy="603409"/>
          </a:xfrm>
          <a:prstGeom prst="rect">
            <a:avLst/>
          </a:prstGeom>
          <a:noFill/>
          <a:ln/>
        </p:spPr>
        <p:txBody>
          <a:bodyPr wrap="square" lIns="0" tIns="0" rIns="0" bIns="0" rtlCol="0" anchor="t"/>
          <a:lstStyle/>
          <a:p>
            <a:pPr marL="0" indent="0">
              <a:lnSpc>
                <a:spcPts val="2350"/>
              </a:lnSpc>
              <a:buNone/>
            </a:pPr>
            <a:r>
              <a:rPr lang="en-US" sz="1450" kern="0" spc="-30" dirty="0">
                <a:solidFill>
                  <a:srgbClr val="272525"/>
                </a:solidFill>
                <a:latin typeface="Source Sans Pro" pitchFamily="34" charset="0"/>
                <a:ea typeface="Source Sans Pro" pitchFamily="34" charset="-122"/>
                <a:cs typeface="Source Sans Pro" pitchFamily="34" charset="-120"/>
              </a:rPr>
              <a:t>Fuel Type</a:t>
            </a:r>
            <a:endParaRPr lang="en-US" sz="1450" dirty="0"/>
          </a:p>
        </p:txBody>
      </p:sp>
      <p:sp>
        <p:nvSpPr>
          <p:cNvPr id="10" name="Text 6"/>
          <p:cNvSpPr/>
          <p:nvPr/>
        </p:nvSpPr>
        <p:spPr>
          <a:xfrm>
            <a:off x="3788807" y="2940367"/>
            <a:ext cx="591145" cy="603409"/>
          </a:xfrm>
          <a:prstGeom prst="rect">
            <a:avLst/>
          </a:prstGeom>
          <a:noFill/>
          <a:ln/>
        </p:spPr>
        <p:txBody>
          <a:bodyPr wrap="square" lIns="0" tIns="0" rIns="0" bIns="0" rtlCol="0" anchor="t"/>
          <a:lstStyle/>
          <a:p>
            <a:pPr marL="0" indent="0">
              <a:lnSpc>
                <a:spcPts val="2350"/>
              </a:lnSpc>
              <a:buNone/>
            </a:pPr>
            <a:r>
              <a:rPr lang="en-US" sz="1450" kern="0" spc="-30" dirty="0">
                <a:solidFill>
                  <a:srgbClr val="272525"/>
                </a:solidFill>
                <a:latin typeface="Source Sans Pro" pitchFamily="34" charset="0"/>
                <a:ea typeface="Source Sans Pro" pitchFamily="34" charset="-122"/>
                <a:cs typeface="Source Sans Pro" pitchFamily="34" charset="-120"/>
              </a:rPr>
              <a:t>Car Type</a:t>
            </a:r>
            <a:endParaRPr lang="en-US" sz="1450" dirty="0"/>
          </a:p>
        </p:txBody>
      </p:sp>
      <p:sp>
        <p:nvSpPr>
          <p:cNvPr id="11" name="Text 7"/>
          <p:cNvSpPr/>
          <p:nvPr/>
        </p:nvSpPr>
        <p:spPr>
          <a:xfrm>
            <a:off x="4764762" y="2940367"/>
            <a:ext cx="591145" cy="301704"/>
          </a:xfrm>
          <a:prstGeom prst="rect">
            <a:avLst/>
          </a:prstGeom>
          <a:noFill/>
          <a:ln/>
        </p:spPr>
        <p:txBody>
          <a:bodyPr wrap="none" lIns="0" tIns="0" rIns="0" bIns="0" rtlCol="0" anchor="t"/>
          <a:lstStyle/>
          <a:p>
            <a:pPr marL="0" indent="0">
              <a:lnSpc>
                <a:spcPts val="2350"/>
              </a:lnSpc>
              <a:buNone/>
            </a:pPr>
            <a:r>
              <a:rPr lang="en-US" sz="1450" kern="0" spc="-30" dirty="0">
                <a:solidFill>
                  <a:srgbClr val="272525"/>
                </a:solidFill>
                <a:latin typeface="Source Sans Pro" pitchFamily="34" charset="0"/>
                <a:ea typeface="Source Sans Pro" pitchFamily="34" charset="-122"/>
                <a:cs typeface="Source Sans Pro" pitchFamily="34" charset="-120"/>
              </a:rPr>
              <a:t>Service</a:t>
            </a:r>
            <a:endParaRPr lang="en-US" sz="1450" dirty="0"/>
          </a:p>
        </p:txBody>
      </p:sp>
      <p:sp>
        <p:nvSpPr>
          <p:cNvPr id="12" name="Text 8"/>
          <p:cNvSpPr/>
          <p:nvPr/>
        </p:nvSpPr>
        <p:spPr>
          <a:xfrm>
            <a:off x="5740718" y="2940367"/>
            <a:ext cx="591145" cy="301704"/>
          </a:xfrm>
          <a:prstGeom prst="rect">
            <a:avLst/>
          </a:prstGeom>
          <a:noFill/>
          <a:ln/>
        </p:spPr>
        <p:txBody>
          <a:bodyPr wrap="none" lIns="0" tIns="0" rIns="0" bIns="0" rtlCol="0" anchor="t"/>
          <a:lstStyle/>
          <a:p>
            <a:pPr marL="0" indent="0">
              <a:lnSpc>
                <a:spcPts val="2350"/>
              </a:lnSpc>
              <a:buNone/>
            </a:pPr>
            <a:r>
              <a:rPr lang="en-US" sz="1450" kern="0" spc="-30" dirty="0">
                <a:solidFill>
                  <a:srgbClr val="272525"/>
                </a:solidFill>
                <a:latin typeface="Source Sans Pro" pitchFamily="34" charset="0"/>
                <a:ea typeface="Source Sans Pro" pitchFamily="34" charset="-122"/>
                <a:cs typeface="Source Sans Pro" pitchFamily="34" charset="-120"/>
              </a:rPr>
              <a:t>EMI</a:t>
            </a:r>
            <a:endParaRPr lang="en-US" sz="1450" dirty="0"/>
          </a:p>
        </p:txBody>
      </p:sp>
      <p:sp>
        <p:nvSpPr>
          <p:cNvPr id="13" name="Text 9"/>
          <p:cNvSpPr/>
          <p:nvPr/>
        </p:nvSpPr>
        <p:spPr>
          <a:xfrm>
            <a:off x="6716673" y="2940367"/>
            <a:ext cx="591145" cy="301704"/>
          </a:xfrm>
          <a:prstGeom prst="rect">
            <a:avLst/>
          </a:prstGeom>
          <a:noFill/>
          <a:ln/>
        </p:spPr>
        <p:txBody>
          <a:bodyPr wrap="none" lIns="0" tIns="0" rIns="0" bIns="0" rtlCol="0" anchor="t"/>
          <a:lstStyle/>
          <a:p>
            <a:pPr marL="0" indent="0">
              <a:lnSpc>
                <a:spcPts val="2350"/>
              </a:lnSpc>
              <a:buNone/>
            </a:pPr>
            <a:r>
              <a:rPr lang="en-US" sz="1450" kern="0" spc="-30" dirty="0">
                <a:solidFill>
                  <a:srgbClr val="272525"/>
                </a:solidFill>
                <a:latin typeface="Source Sans Pro" pitchFamily="34" charset="0"/>
                <a:ea typeface="Source Sans Pro" pitchFamily="34" charset="-122"/>
                <a:cs typeface="Source Sans Pro" pitchFamily="34" charset="-120"/>
              </a:rPr>
              <a:t>Price</a:t>
            </a:r>
            <a:endParaRPr lang="en-US" sz="1450" dirty="0"/>
          </a:p>
        </p:txBody>
      </p:sp>
      <p:sp>
        <p:nvSpPr>
          <p:cNvPr id="14" name="Text 10"/>
          <p:cNvSpPr/>
          <p:nvPr/>
        </p:nvSpPr>
        <p:spPr>
          <a:xfrm>
            <a:off x="7692628" y="2940367"/>
            <a:ext cx="594955" cy="603409"/>
          </a:xfrm>
          <a:prstGeom prst="rect">
            <a:avLst/>
          </a:prstGeom>
          <a:noFill/>
          <a:ln/>
        </p:spPr>
        <p:txBody>
          <a:bodyPr wrap="square" lIns="0" tIns="0" rIns="0" bIns="0" rtlCol="0" anchor="t"/>
          <a:lstStyle/>
          <a:p>
            <a:pPr marL="0" indent="0">
              <a:lnSpc>
                <a:spcPts val="2350"/>
              </a:lnSpc>
              <a:buNone/>
            </a:pPr>
            <a:r>
              <a:rPr lang="en-US" sz="1450" kern="0" spc="-30" dirty="0">
                <a:solidFill>
                  <a:srgbClr val="272525"/>
                </a:solidFill>
                <a:latin typeface="Source Sans Pro" pitchFamily="34" charset="0"/>
                <a:ea typeface="Source Sans Pro" pitchFamily="34" charset="-122"/>
                <a:cs typeface="Source Sans Pro" pitchFamily="34" charset="-120"/>
              </a:rPr>
              <a:t>Location</a:t>
            </a:r>
            <a:endParaRPr lang="en-US" sz="1450" dirty="0"/>
          </a:p>
        </p:txBody>
      </p:sp>
      <p:sp>
        <p:nvSpPr>
          <p:cNvPr id="15" name="Shape 11"/>
          <p:cNvSpPr/>
          <p:nvPr/>
        </p:nvSpPr>
        <p:spPr>
          <a:xfrm>
            <a:off x="667822" y="3966210"/>
            <a:ext cx="7808357" cy="844868"/>
          </a:xfrm>
          <a:prstGeom prst="rect">
            <a:avLst/>
          </a:prstGeom>
          <a:solidFill>
            <a:srgbClr val="000000">
              <a:alpha val="4000"/>
            </a:srgbClr>
          </a:solidFill>
          <a:ln/>
        </p:spPr>
      </p:sp>
      <p:sp>
        <p:nvSpPr>
          <p:cNvPr id="16" name="Text 12"/>
          <p:cNvSpPr/>
          <p:nvPr/>
        </p:nvSpPr>
        <p:spPr>
          <a:xfrm>
            <a:off x="857131" y="4086939"/>
            <a:ext cx="594955" cy="603409"/>
          </a:xfrm>
          <a:prstGeom prst="rect">
            <a:avLst/>
          </a:prstGeom>
          <a:noFill/>
          <a:ln/>
        </p:spPr>
        <p:txBody>
          <a:bodyPr wrap="square" lIns="0" tIns="0" rIns="0" bIns="0" rtlCol="0" anchor="t"/>
          <a:lstStyle/>
          <a:p>
            <a:pPr marL="0" indent="0">
              <a:lnSpc>
                <a:spcPts val="2350"/>
              </a:lnSpc>
              <a:buNone/>
            </a:pPr>
            <a:r>
              <a:rPr lang="en-US" sz="1450" kern="0" spc="-30" dirty="0">
                <a:solidFill>
                  <a:srgbClr val="272525"/>
                </a:solidFill>
                <a:latin typeface="Source Sans Pro" pitchFamily="34" charset="0"/>
                <a:ea typeface="Source Sans Pro" pitchFamily="34" charset="-122"/>
                <a:cs typeface="Source Sans Pro" pitchFamily="34" charset="-120"/>
              </a:rPr>
              <a:t>Ford Figo</a:t>
            </a:r>
            <a:endParaRPr lang="en-US" sz="1450" dirty="0"/>
          </a:p>
        </p:txBody>
      </p:sp>
      <p:sp>
        <p:nvSpPr>
          <p:cNvPr id="17" name="Text 13"/>
          <p:cNvSpPr/>
          <p:nvPr/>
        </p:nvSpPr>
        <p:spPr>
          <a:xfrm>
            <a:off x="1836896" y="4086939"/>
            <a:ext cx="591145" cy="603409"/>
          </a:xfrm>
          <a:prstGeom prst="rect">
            <a:avLst/>
          </a:prstGeom>
          <a:noFill/>
          <a:ln/>
        </p:spPr>
        <p:txBody>
          <a:bodyPr wrap="square" lIns="0" tIns="0" rIns="0" bIns="0" rtlCol="0" anchor="t"/>
          <a:lstStyle/>
          <a:p>
            <a:pPr marL="0" indent="0">
              <a:lnSpc>
                <a:spcPts val="2350"/>
              </a:lnSpc>
              <a:buNone/>
            </a:pPr>
            <a:r>
              <a:rPr lang="en-US" sz="1450" kern="0" spc="-30" dirty="0">
                <a:solidFill>
                  <a:srgbClr val="272525"/>
                </a:solidFill>
                <a:latin typeface="Source Sans Pro" pitchFamily="34" charset="0"/>
                <a:ea typeface="Source Sans Pro" pitchFamily="34" charset="-122"/>
                <a:cs typeface="Source Sans Pro" pitchFamily="34" charset="-120"/>
              </a:rPr>
              <a:t>27,102 km</a:t>
            </a:r>
            <a:endParaRPr lang="en-US" sz="1450" dirty="0"/>
          </a:p>
        </p:txBody>
      </p:sp>
      <p:sp>
        <p:nvSpPr>
          <p:cNvPr id="18" name="Text 14"/>
          <p:cNvSpPr/>
          <p:nvPr/>
        </p:nvSpPr>
        <p:spPr>
          <a:xfrm>
            <a:off x="2812852" y="4086939"/>
            <a:ext cx="591145" cy="301704"/>
          </a:xfrm>
          <a:prstGeom prst="rect">
            <a:avLst/>
          </a:prstGeom>
          <a:noFill/>
          <a:ln/>
        </p:spPr>
        <p:txBody>
          <a:bodyPr wrap="none" lIns="0" tIns="0" rIns="0" bIns="0" rtlCol="0" anchor="t"/>
          <a:lstStyle/>
          <a:p>
            <a:pPr marL="0" indent="0">
              <a:lnSpc>
                <a:spcPts val="2350"/>
              </a:lnSpc>
              <a:buNone/>
            </a:pPr>
            <a:r>
              <a:rPr lang="en-US" sz="1450" kern="0" spc="-30" dirty="0">
                <a:solidFill>
                  <a:srgbClr val="272525"/>
                </a:solidFill>
                <a:latin typeface="Source Sans Pro" pitchFamily="34" charset="0"/>
                <a:ea typeface="Source Sans Pro" pitchFamily="34" charset="-122"/>
                <a:cs typeface="Source Sans Pro" pitchFamily="34" charset="-120"/>
              </a:rPr>
              <a:t>Petrol</a:t>
            </a:r>
            <a:endParaRPr lang="en-US" sz="1450" dirty="0"/>
          </a:p>
        </p:txBody>
      </p:sp>
      <p:sp>
        <p:nvSpPr>
          <p:cNvPr id="19" name="Text 15"/>
          <p:cNvSpPr/>
          <p:nvPr/>
        </p:nvSpPr>
        <p:spPr>
          <a:xfrm>
            <a:off x="3788807" y="4086939"/>
            <a:ext cx="591145" cy="603409"/>
          </a:xfrm>
          <a:prstGeom prst="rect">
            <a:avLst/>
          </a:prstGeom>
          <a:noFill/>
          <a:ln/>
        </p:spPr>
        <p:txBody>
          <a:bodyPr wrap="square" lIns="0" tIns="0" rIns="0" bIns="0" rtlCol="0" anchor="t"/>
          <a:lstStyle/>
          <a:p>
            <a:pPr marL="0" indent="0">
              <a:lnSpc>
                <a:spcPts val="2350"/>
              </a:lnSpc>
              <a:buNone/>
            </a:pPr>
            <a:r>
              <a:rPr lang="en-US" sz="1450" kern="0" spc="-30" dirty="0">
                <a:solidFill>
                  <a:srgbClr val="272525"/>
                </a:solidFill>
                <a:latin typeface="Source Sans Pro" pitchFamily="34" charset="0"/>
                <a:ea typeface="Source Sans Pro" pitchFamily="34" charset="-122"/>
                <a:cs typeface="Source Sans Pro" pitchFamily="34" charset="-120"/>
              </a:rPr>
              <a:t>Hatchback</a:t>
            </a:r>
            <a:endParaRPr lang="en-US" sz="1450" dirty="0"/>
          </a:p>
        </p:txBody>
      </p:sp>
      <p:sp>
        <p:nvSpPr>
          <p:cNvPr id="20" name="Text 16"/>
          <p:cNvSpPr/>
          <p:nvPr/>
        </p:nvSpPr>
        <p:spPr>
          <a:xfrm>
            <a:off x="4764762" y="4086939"/>
            <a:ext cx="591145" cy="603409"/>
          </a:xfrm>
          <a:prstGeom prst="rect">
            <a:avLst/>
          </a:prstGeom>
          <a:noFill/>
          <a:ln/>
        </p:spPr>
        <p:txBody>
          <a:bodyPr wrap="square" lIns="0" tIns="0" rIns="0" bIns="0" rtlCol="0" anchor="t"/>
          <a:lstStyle/>
          <a:p>
            <a:pPr marL="0" indent="0">
              <a:lnSpc>
                <a:spcPts val="2350"/>
              </a:lnSpc>
              <a:buNone/>
            </a:pPr>
            <a:r>
              <a:rPr lang="en-US" sz="1450" kern="0" spc="-30" dirty="0">
                <a:solidFill>
                  <a:srgbClr val="272525"/>
                </a:solidFill>
                <a:latin typeface="Source Sans Pro" pitchFamily="34" charset="0"/>
                <a:ea typeface="Source Sans Pro" pitchFamily="34" charset="-122"/>
                <a:cs typeface="Source Sans Pro" pitchFamily="34" charset="-120"/>
              </a:rPr>
              <a:t>6 months</a:t>
            </a:r>
            <a:endParaRPr lang="en-US" sz="1450" dirty="0"/>
          </a:p>
        </p:txBody>
      </p:sp>
      <p:sp>
        <p:nvSpPr>
          <p:cNvPr id="21" name="Text 17"/>
          <p:cNvSpPr/>
          <p:nvPr/>
        </p:nvSpPr>
        <p:spPr>
          <a:xfrm>
            <a:off x="5740718" y="4086939"/>
            <a:ext cx="591145" cy="603409"/>
          </a:xfrm>
          <a:prstGeom prst="rect">
            <a:avLst/>
          </a:prstGeom>
          <a:noFill/>
          <a:ln/>
        </p:spPr>
        <p:txBody>
          <a:bodyPr wrap="square" lIns="0" tIns="0" rIns="0" bIns="0" rtlCol="0" anchor="t"/>
          <a:lstStyle/>
          <a:p>
            <a:pPr marL="0" indent="0">
              <a:lnSpc>
                <a:spcPts val="2350"/>
              </a:lnSpc>
              <a:buNone/>
            </a:pPr>
            <a:r>
              <a:rPr lang="en-US" sz="1450" kern="0" spc="-30" dirty="0">
                <a:solidFill>
                  <a:srgbClr val="272525"/>
                </a:solidFill>
                <a:latin typeface="Source Sans Pro" pitchFamily="34" charset="0"/>
                <a:ea typeface="Source Sans Pro" pitchFamily="34" charset="-122"/>
                <a:cs typeface="Source Sans Pro" pitchFamily="34" charset="-120"/>
              </a:rPr>
              <a:t>₹10,956/month</a:t>
            </a:r>
            <a:endParaRPr lang="en-US" sz="1450" dirty="0"/>
          </a:p>
        </p:txBody>
      </p:sp>
      <p:sp>
        <p:nvSpPr>
          <p:cNvPr id="22" name="Text 18"/>
          <p:cNvSpPr/>
          <p:nvPr/>
        </p:nvSpPr>
        <p:spPr>
          <a:xfrm>
            <a:off x="6716673" y="4086939"/>
            <a:ext cx="591145" cy="603409"/>
          </a:xfrm>
          <a:prstGeom prst="rect">
            <a:avLst/>
          </a:prstGeom>
          <a:noFill/>
          <a:ln/>
        </p:spPr>
        <p:txBody>
          <a:bodyPr wrap="square" lIns="0" tIns="0" rIns="0" bIns="0" rtlCol="0" anchor="t"/>
          <a:lstStyle/>
          <a:p>
            <a:pPr marL="0" indent="0">
              <a:lnSpc>
                <a:spcPts val="2350"/>
              </a:lnSpc>
              <a:buNone/>
            </a:pPr>
            <a:r>
              <a:rPr lang="en-US" sz="1450" kern="0" spc="-30" dirty="0">
                <a:solidFill>
                  <a:srgbClr val="272525"/>
                </a:solidFill>
                <a:latin typeface="Source Sans Pro" pitchFamily="34" charset="0"/>
                <a:ea typeface="Source Sans Pro" pitchFamily="34" charset="-122"/>
                <a:cs typeface="Source Sans Pro" pitchFamily="34" charset="-120"/>
              </a:rPr>
              <a:t>₹5.87 Lakh</a:t>
            </a:r>
            <a:endParaRPr lang="en-US" sz="1450" dirty="0"/>
          </a:p>
        </p:txBody>
      </p:sp>
      <p:sp>
        <p:nvSpPr>
          <p:cNvPr id="23" name="Text 19"/>
          <p:cNvSpPr/>
          <p:nvPr/>
        </p:nvSpPr>
        <p:spPr>
          <a:xfrm>
            <a:off x="7692628" y="4086939"/>
            <a:ext cx="594955" cy="603409"/>
          </a:xfrm>
          <a:prstGeom prst="rect">
            <a:avLst/>
          </a:prstGeom>
          <a:noFill/>
          <a:ln/>
        </p:spPr>
        <p:txBody>
          <a:bodyPr wrap="square" lIns="0" tIns="0" rIns="0" bIns="0" rtlCol="0" anchor="t"/>
          <a:lstStyle/>
          <a:p>
            <a:pPr marL="0" indent="0">
              <a:lnSpc>
                <a:spcPts val="2350"/>
              </a:lnSpc>
              <a:buNone/>
            </a:pPr>
            <a:r>
              <a:rPr lang="en-US" sz="1450" kern="0" spc="-30" dirty="0">
                <a:solidFill>
                  <a:srgbClr val="272525"/>
                </a:solidFill>
                <a:latin typeface="Source Sans Pro" pitchFamily="34" charset="0"/>
                <a:ea typeface="Source Sans Pro" pitchFamily="34" charset="-122"/>
                <a:cs typeface="Source Sans Pro" pitchFamily="34" charset="-120"/>
              </a:rPr>
              <a:t>Mumbai</a:t>
            </a:r>
            <a:endParaRPr lang="en-US" sz="1450" dirty="0"/>
          </a:p>
        </p:txBody>
      </p:sp>
      <p:sp>
        <p:nvSpPr>
          <p:cNvPr id="24" name="Shape 20"/>
          <p:cNvSpPr/>
          <p:nvPr/>
        </p:nvSpPr>
        <p:spPr>
          <a:xfrm>
            <a:off x="667822" y="4811077"/>
            <a:ext cx="7808357" cy="844868"/>
          </a:xfrm>
          <a:prstGeom prst="rect">
            <a:avLst/>
          </a:prstGeom>
          <a:solidFill>
            <a:srgbClr val="FFFFFF">
              <a:alpha val="4000"/>
            </a:srgbClr>
          </a:solidFill>
          <a:ln/>
        </p:spPr>
      </p:sp>
      <p:sp>
        <p:nvSpPr>
          <p:cNvPr id="25" name="Text 21"/>
          <p:cNvSpPr/>
          <p:nvPr/>
        </p:nvSpPr>
        <p:spPr>
          <a:xfrm>
            <a:off x="857131" y="4931807"/>
            <a:ext cx="594955" cy="603409"/>
          </a:xfrm>
          <a:prstGeom prst="rect">
            <a:avLst/>
          </a:prstGeom>
          <a:noFill/>
          <a:ln/>
        </p:spPr>
        <p:txBody>
          <a:bodyPr wrap="square" lIns="0" tIns="0" rIns="0" bIns="0" rtlCol="0" anchor="t"/>
          <a:lstStyle/>
          <a:p>
            <a:pPr marL="0" indent="0">
              <a:lnSpc>
                <a:spcPts val="2350"/>
              </a:lnSpc>
              <a:buNone/>
            </a:pPr>
            <a:r>
              <a:rPr lang="en-US" sz="1450" kern="0" spc="-30" dirty="0">
                <a:solidFill>
                  <a:srgbClr val="272525"/>
                </a:solidFill>
                <a:latin typeface="Source Sans Pro" pitchFamily="34" charset="0"/>
                <a:ea typeface="Source Sans Pro" pitchFamily="34" charset="-122"/>
                <a:cs typeface="Source Sans Pro" pitchFamily="34" charset="-120"/>
              </a:rPr>
              <a:t>Ford Aspire</a:t>
            </a:r>
            <a:endParaRPr lang="en-US" sz="1450" dirty="0"/>
          </a:p>
        </p:txBody>
      </p:sp>
      <p:sp>
        <p:nvSpPr>
          <p:cNvPr id="26" name="Text 22"/>
          <p:cNvSpPr/>
          <p:nvPr/>
        </p:nvSpPr>
        <p:spPr>
          <a:xfrm>
            <a:off x="1836896" y="4931807"/>
            <a:ext cx="591145" cy="603409"/>
          </a:xfrm>
          <a:prstGeom prst="rect">
            <a:avLst/>
          </a:prstGeom>
          <a:noFill/>
          <a:ln/>
        </p:spPr>
        <p:txBody>
          <a:bodyPr wrap="square" lIns="0" tIns="0" rIns="0" bIns="0" rtlCol="0" anchor="t"/>
          <a:lstStyle/>
          <a:p>
            <a:pPr marL="0" indent="0">
              <a:lnSpc>
                <a:spcPts val="2350"/>
              </a:lnSpc>
              <a:buNone/>
            </a:pPr>
            <a:r>
              <a:rPr lang="en-US" sz="1450" kern="0" spc="-30" dirty="0">
                <a:solidFill>
                  <a:srgbClr val="272525"/>
                </a:solidFill>
                <a:latin typeface="Source Sans Pro" pitchFamily="34" charset="0"/>
                <a:ea typeface="Source Sans Pro" pitchFamily="34" charset="-122"/>
                <a:cs typeface="Source Sans Pro" pitchFamily="34" charset="-120"/>
              </a:rPr>
              <a:t>45,779 km</a:t>
            </a:r>
            <a:endParaRPr lang="en-US" sz="1450" dirty="0"/>
          </a:p>
        </p:txBody>
      </p:sp>
      <p:sp>
        <p:nvSpPr>
          <p:cNvPr id="27" name="Text 23"/>
          <p:cNvSpPr/>
          <p:nvPr/>
        </p:nvSpPr>
        <p:spPr>
          <a:xfrm>
            <a:off x="2812852" y="4931807"/>
            <a:ext cx="591145" cy="301704"/>
          </a:xfrm>
          <a:prstGeom prst="rect">
            <a:avLst/>
          </a:prstGeom>
          <a:noFill/>
          <a:ln/>
        </p:spPr>
        <p:txBody>
          <a:bodyPr wrap="none" lIns="0" tIns="0" rIns="0" bIns="0" rtlCol="0" anchor="t"/>
          <a:lstStyle/>
          <a:p>
            <a:pPr marL="0" indent="0">
              <a:lnSpc>
                <a:spcPts val="2350"/>
              </a:lnSpc>
              <a:buNone/>
            </a:pPr>
            <a:r>
              <a:rPr lang="en-US" sz="1450" kern="0" spc="-30" dirty="0">
                <a:solidFill>
                  <a:srgbClr val="272525"/>
                </a:solidFill>
                <a:latin typeface="Source Sans Pro" pitchFamily="34" charset="0"/>
                <a:ea typeface="Source Sans Pro" pitchFamily="34" charset="-122"/>
                <a:cs typeface="Source Sans Pro" pitchFamily="34" charset="-120"/>
              </a:rPr>
              <a:t>Petrol</a:t>
            </a:r>
            <a:endParaRPr lang="en-US" sz="1450" dirty="0"/>
          </a:p>
        </p:txBody>
      </p:sp>
      <p:sp>
        <p:nvSpPr>
          <p:cNvPr id="28" name="Text 24"/>
          <p:cNvSpPr/>
          <p:nvPr/>
        </p:nvSpPr>
        <p:spPr>
          <a:xfrm>
            <a:off x="3788807" y="4931807"/>
            <a:ext cx="591145" cy="301704"/>
          </a:xfrm>
          <a:prstGeom prst="rect">
            <a:avLst/>
          </a:prstGeom>
          <a:noFill/>
          <a:ln/>
        </p:spPr>
        <p:txBody>
          <a:bodyPr wrap="none" lIns="0" tIns="0" rIns="0" bIns="0" rtlCol="0" anchor="t"/>
          <a:lstStyle/>
          <a:p>
            <a:pPr marL="0" indent="0">
              <a:lnSpc>
                <a:spcPts val="2350"/>
              </a:lnSpc>
              <a:buNone/>
            </a:pPr>
            <a:r>
              <a:rPr lang="en-US" sz="1450" kern="0" spc="-30" dirty="0">
                <a:solidFill>
                  <a:srgbClr val="272525"/>
                </a:solidFill>
                <a:latin typeface="Source Sans Pro" pitchFamily="34" charset="0"/>
                <a:ea typeface="Source Sans Pro" pitchFamily="34" charset="-122"/>
                <a:cs typeface="Source Sans Pro" pitchFamily="34" charset="-120"/>
              </a:rPr>
              <a:t>Sedan</a:t>
            </a:r>
            <a:endParaRPr lang="en-US" sz="1450" dirty="0"/>
          </a:p>
        </p:txBody>
      </p:sp>
      <p:sp>
        <p:nvSpPr>
          <p:cNvPr id="29" name="Text 25"/>
          <p:cNvSpPr/>
          <p:nvPr/>
        </p:nvSpPr>
        <p:spPr>
          <a:xfrm>
            <a:off x="4764762" y="4931807"/>
            <a:ext cx="591145" cy="603409"/>
          </a:xfrm>
          <a:prstGeom prst="rect">
            <a:avLst/>
          </a:prstGeom>
          <a:noFill/>
          <a:ln/>
        </p:spPr>
        <p:txBody>
          <a:bodyPr wrap="square" lIns="0" tIns="0" rIns="0" bIns="0" rtlCol="0" anchor="t"/>
          <a:lstStyle/>
          <a:p>
            <a:pPr marL="0" indent="0">
              <a:lnSpc>
                <a:spcPts val="2350"/>
              </a:lnSpc>
              <a:buNone/>
            </a:pPr>
            <a:r>
              <a:rPr lang="en-US" sz="1450" kern="0" spc="-30" dirty="0">
                <a:solidFill>
                  <a:srgbClr val="272525"/>
                </a:solidFill>
                <a:latin typeface="Source Sans Pro" pitchFamily="34" charset="0"/>
                <a:ea typeface="Source Sans Pro" pitchFamily="34" charset="-122"/>
                <a:cs typeface="Source Sans Pro" pitchFamily="34" charset="-120"/>
              </a:rPr>
              <a:t>3 months</a:t>
            </a:r>
            <a:endParaRPr lang="en-US" sz="1450" dirty="0"/>
          </a:p>
        </p:txBody>
      </p:sp>
      <p:sp>
        <p:nvSpPr>
          <p:cNvPr id="30" name="Text 26"/>
          <p:cNvSpPr/>
          <p:nvPr/>
        </p:nvSpPr>
        <p:spPr>
          <a:xfrm>
            <a:off x="5740718" y="4931807"/>
            <a:ext cx="591145" cy="603409"/>
          </a:xfrm>
          <a:prstGeom prst="rect">
            <a:avLst/>
          </a:prstGeom>
          <a:noFill/>
          <a:ln/>
        </p:spPr>
        <p:txBody>
          <a:bodyPr wrap="square" lIns="0" tIns="0" rIns="0" bIns="0" rtlCol="0" anchor="t"/>
          <a:lstStyle/>
          <a:p>
            <a:pPr marL="0" indent="0">
              <a:lnSpc>
                <a:spcPts val="2350"/>
              </a:lnSpc>
              <a:buNone/>
            </a:pPr>
            <a:r>
              <a:rPr lang="en-US" sz="1450" kern="0" spc="-30" dirty="0">
                <a:solidFill>
                  <a:srgbClr val="272525"/>
                </a:solidFill>
                <a:latin typeface="Source Sans Pro" pitchFamily="34" charset="0"/>
                <a:ea typeface="Source Sans Pro" pitchFamily="34" charset="-122"/>
                <a:cs typeface="Source Sans Pro" pitchFamily="34" charset="-120"/>
              </a:rPr>
              <a:t>₹8,956/month</a:t>
            </a:r>
            <a:endParaRPr lang="en-US" sz="1450" dirty="0"/>
          </a:p>
        </p:txBody>
      </p:sp>
      <p:sp>
        <p:nvSpPr>
          <p:cNvPr id="31" name="Text 27"/>
          <p:cNvSpPr/>
          <p:nvPr/>
        </p:nvSpPr>
        <p:spPr>
          <a:xfrm>
            <a:off x="6716673" y="4931807"/>
            <a:ext cx="591145" cy="603409"/>
          </a:xfrm>
          <a:prstGeom prst="rect">
            <a:avLst/>
          </a:prstGeom>
          <a:noFill/>
          <a:ln/>
        </p:spPr>
        <p:txBody>
          <a:bodyPr wrap="square" lIns="0" tIns="0" rIns="0" bIns="0" rtlCol="0" anchor="t"/>
          <a:lstStyle/>
          <a:p>
            <a:pPr marL="0" indent="0">
              <a:lnSpc>
                <a:spcPts val="2350"/>
              </a:lnSpc>
              <a:buNone/>
            </a:pPr>
            <a:r>
              <a:rPr lang="en-US" sz="1450" kern="0" spc="-30" dirty="0">
                <a:solidFill>
                  <a:srgbClr val="272525"/>
                </a:solidFill>
                <a:latin typeface="Source Sans Pro" pitchFamily="34" charset="0"/>
                <a:ea typeface="Source Sans Pro" pitchFamily="34" charset="-122"/>
                <a:cs typeface="Source Sans Pro" pitchFamily="34" charset="-120"/>
              </a:rPr>
              <a:t>₹4.27 Lakh</a:t>
            </a:r>
            <a:endParaRPr lang="en-US" sz="1450" dirty="0"/>
          </a:p>
        </p:txBody>
      </p:sp>
      <p:sp>
        <p:nvSpPr>
          <p:cNvPr id="32" name="Text 28"/>
          <p:cNvSpPr/>
          <p:nvPr/>
        </p:nvSpPr>
        <p:spPr>
          <a:xfrm>
            <a:off x="7692628" y="4931807"/>
            <a:ext cx="594955" cy="603409"/>
          </a:xfrm>
          <a:prstGeom prst="rect">
            <a:avLst/>
          </a:prstGeom>
          <a:noFill/>
          <a:ln/>
        </p:spPr>
        <p:txBody>
          <a:bodyPr wrap="square" lIns="0" tIns="0" rIns="0" bIns="0" rtlCol="0" anchor="t"/>
          <a:lstStyle/>
          <a:p>
            <a:pPr marL="0" indent="0">
              <a:lnSpc>
                <a:spcPts val="2350"/>
              </a:lnSpc>
              <a:buNone/>
            </a:pPr>
            <a:r>
              <a:rPr lang="en-US" sz="1450" kern="0" spc="-30" dirty="0">
                <a:solidFill>
                  <a:srgbClr val="272525"/>
                </a:solidFill>
                <a:latin typeface="Source Sans Pro" pitchFamily="34" charset="0"/>
                <a:ea typeface="Source Sans Pro" pitchFamily="34" charset="-122"/>
                <a:cs typeface="Source Sans Pro" pitchFamily="34" charset="-120"/>
              </a:rPr>
              <a:t>Mumbai</a:t>
            </a:r>
            <a:endParaRPr lang="en-US" sz="1450" dirty="0"/>
          </a:p>
        </p:txBody>
      </p:sp>
      <p:sp>
        <p:nvSpPr>
          <p:cNvPr id="33" name="Shape 29"/>
          <p:cNvSpPr/>
          <p:nvPr/>
        </p:nvSpPr>
        <p:spPr>
          <a:xfrm>
            <a:off x="667822" y="5655945"/>
            <a:ext cx="7808357" cy="1146572"/>
          </a:xfrm>
          <a:prstGeom prst="rect">
            <a:avLst/>
          </a:prstGeom>
          <a:solidFill>
            <a:srgbClr val="000000">
              <a:alpha val="4000"/>
            </a:srgbClr>
          </a:solidFill>
          <a:ln/>
        </p:spPr>
      </p:sp>
      <p:sp>
        <p:nvSpPr>
          <p:cNvPr id="34" name="Text 30"/>
          <p:cNvSpPr/>
          <p:nvPr/>
        </p:nvSpPr>
        <p:spPr>
          <a:xfrm>
            <a:off x="857131" y="5776674"/>
            <a:ext cx="594955" cy="905113"/>
          </a:xfrm>
          <a:prstGeom prst="rect">
            <a:avLst/>
          </a:prstGeom>
          <a:noFill/>
          <a:ln/>
        </p:spPr>
        <p:txBody>
          <a:bodyPr wrap="square" lIns="0" tIns="0" rIns="0" bIns="0" rtlCol="0" anchor="t"/>
          <a:lstStyle/>
          <a:p>
            <a:pPr marL="0" indent="0">
              <a:lnSpc>
                <a:spcPts val="2350"/>
              </a:lnSpc>
              <a:buNone/>
            </a:pPr>
            <a:r>
              <a:rPr lang="en-US" sz="1450" kern="0" spc="-30" dirty="0">
                <a:solidFill>
                  <a:srgbClr val="272525"/>
                </a:solidFill>
                <a:latin typeface="Source Sans Pro" pitchFamily="34" charset="0"/>
                <a:ea typeface="Source Sans Pro" pitchFamily="34" charset="-122"/>
                <a:cs typeface="Source Sans Pro" pitchFamily="34" charset="-120"/>
              </a:rPr>
              <a:t>Ford EcoSport</a:t>
            </a:r>
            <a:endParaRPr lang="en-US" sz="1450" dirty="0"/>
          </a:p>
        </p:txBody>
      </p:sp>
      <p:sp>
        <p:nvSpPr>
          <p:cNvPr id="35" name="Text 31"/>
          <p:cNvSpPr/>
          <p:nvPr/>
        </p:nvSpPr>
        <p:spPr>
          <a:xfrm>
            <a:off x="1836896" y="5776674"/>
            <a:ext cx="591145" cy="603409"/>
          </a:xfrm>
          <a:prstGeom prst="rect">
            <a:avLst/>
          </a:prstGeom>
          <a:noFill/>
          <a:ln/>
        </p:spPr>
        <p:txBody>
          <a:bodyPr wrap="square" lIns="0" tIns="0" rIns="0" bIns="0" rtlCol="0" anchor="t"/>
          <a:lstStyle/>
          <a:p>
            <a:pPr marL="0" indent="0">
              <a:lnSpc>
                <a:spcPts val="2350"/>
              </a:lnSpc>
              <a:buNone/>
            </a:pPr>
            <a:r>
              <a:rPr lang="en-US" sz="1450" kern="0" spc="-30" dirty="0">
                <a:solidFill>
                  <a:srgbClr val="272525"/>
                </a:solidFill>
                <a:latin typeface="Source Sans Pro" pitchFamily="34" charset="0"/>
                <a:ea typeface="Source Sans Pro" pitchFamily="34" charset="-122"/>
                <a:cs typeface="Source Sans Pro" pitchFamily="34" charset="-120"/>
              </a:rPr>
              <a:t>79,659 km</a:t>
            </a:r>
            <a:endParaRPr lang="en-US" sz="1450" dirty="0"/>
          </a:p>
        </p:txBody>
      </p:sp>
      <p:sp>
        <p:nvSpPr>
          <p:cNvPr id="36" name="Text 32"/>
          <p:cNvSpPr/>
          <p:nvPr/>
        </p:nvSpPr>
        <p:spPr>
          <a:xfrm>
            <a:off x="2812852" y="5776674"/>
            <a:ext cx="591145" cy="301704"/>
          </a:xfrm>
          <a:prstGeom prst="rect">
            <a:avLst/>
          </a:prstGeom>
          <a:noFill/>
          <a:ln/>
        </p:spPr>
        <p:txBody>
          <a:bodyPr wrap="none" lIns="0" tIns="0" rIns="0" bIns="0" rtlCol="0" anchor="t"/>
          <a:lstStyle/>
          <a:p>
            <a:pPr marL="0" indent="0">
              <a:lnSpc>
                <a:spcPts val="2350"/>
              </a:lnSpc>
              <a:buNone/>
            </a:pPr>
            <a:r>
              <a:rPr lang="en-US" sz="1450" kern="0" spc="-30" dirty="0">
                <a:solidFill>
                  <a:srgbClr val="272525"/>
                </a:solidFill>
                <a:latin typeface="Source Sans Pro" pitchFamily="34" charset="0"/>
                <a:ea typeface="Source Sans Pro" pitchFamily="34" charset="-122"/>
                <a:cs typeface="Source Sans Pro" pitchFamily="34" charset="-120"/>
              </a:rPr>
              <a:t>Diesel</a:t>
            </a:r>
            <a:endParaRPr lang="en-US" sz="1450" dirty="0"/>
          </a:p>
        </p:txBody>
      </p:sp>
      <p:sp>
        <p:nvSpPr>
          <p:cNvPr id="37" name="Text 33"/>
          <p:cNvSpPr/>
          <p:nvPr/>
        </p:nvSpPr>
        <p:spPr>
          <a:xfrm>
            <a:off x="3788807" y="5776674"/>
            <a:ext cx="591145" cy="301704"/>
          </a:xfrm>
          <a:prstGeom prst="rect">
            <a:avLst/>
          </a:prstGeom>
          <a:noFill/>
          <a:ln/>
        </p:spPr>
        <p:txBody>
          <a:bodyPr wrap="none" lIns="0" tIns="0" rIns="0" bIns="0" rtlCol="0" anchor="t"/>
          <a:lstStyle/>
          <a:p>
            <a:pPr marL="0" indent="0">
              <a:lnSpc>
                <a:spcPts val="2350"/>
              </a:lnSpc>
              <a:buNone/>
            </a:pPr>
            <a:r>
              <a:rPr lang="en-US" sz="1450" kern="0" spc="-30" dirty="0">
                <a:solidFill>
                  <a:srgbClr val="272525"/>
                </a:solidFill>
                <a:latin typeface="Source Sans Pro" pitchFamily="34" charset="0"/>
                <a:ea typeface="Source Sans Pro" pitchFamily="34" charset="-122"/>
                <a:cs typeface="Source Sans Pro" pitchFamily="34" charset="-120"/>
              </a:rPr>
              <a:t>SUV</a:t>
            </a:r>
            <a:endParaRPr lang="en-US" sz="1450" dirty="0"/>
          </a:p>
        </p:txBody>
      </p:sp>
      <p:sp>
        <p:nvSpPr>
          <p:cNvPr id="38" name="Text 34"/>
          <p:cNvSpPr/>
          <p:nvPr/>
        </p:nvSpPr>
        <p:spPr>
          <a:xfrm>
            <a:off x="4764762" y="5776674"/>
            <a:ext cx="591145" cy="603409"/>
          </a:xfrm>
          <a:prstGeom prst="rect">
            <a:avLst/>
          </a:prstGeom>
          <a:noFill/>
          <a:ln/>
        </p:spPr>
        <p:txBody>
          <a:bodyPr wrap="square" lIns="0" tIns="0" rIns="0" bIns="0" rtlCol="0" anchor="t"/>
          <a:lstStyle/>
          <a:p>
            <a:pPr marL="0" indent="0">
              <a:lnSpc>
                <a:spcPts val="2350"/>
              </a:lnSpc>
              <a:buNone/>
            </a:pPr>
            <a:r>
              <a:rPr lang="en-US" sz="1450" kern="0" spc="-30" dirty="0">
                <a:solidFill>
                  <a:srgbClr val="272525"/>
                </a:solidFill>
                <a:latin typeface="Source Sans Pro" pitchFamily="34" charset="0"/>
                <a:ea typeface="Source Sans Pro" pitchFamily="34" charset="-122"/>
                <a:cs typeface="Source Sans Pro" pitchFamily="34" charset="-120"/>
              </a:rPr>
              <a:t>12 months</a:t>
            </a:r>
            <a:endParaRPr lang="en-US" sz="1450" dirty="0"/>
          </a:p>
        </p:txBody>
      </p:sp>
      <p:sp>
        <p:nvSpPr>
          <p:cNvPr id="39" name="Text 35"/>
          <p:cNvSpPr/>
          <p:nvPr/>
        </p:nvSpPr>
        <p:spPr>
          <a:xfrm>
            <a:off x="5740718" y="5776674"/>
            <a:ext cx="591145" cy="603409"/>
          </a:xfrm>
          <a:prstGeom prst="rect">
            <a:avLst/>
          </a:prstGeom>
          <a:noFill/>
          <a:ln/>
        </p:spPr>
        <p:txBody>
          <a:bodyPr wrap="square" lIns="0" tIns="0" rIns="0" bIns="0" rtlCol="0" anchor="t"/>
          <a:lstStyle/>
          <a:p>
            <a:pPr marL="0" indent="0">
              <a:lnSpc>
                <a:spcPts val="2350"/>
              </a:lnSpc>
              <a:buNone/>
            </a:pPr>
            <a:r>
              <a:rPr lang="en-US" sz="1450" kern="0" spc="-30" dirty="0">
                <a:solidFill>
                  <a:srgbClr val="272525"/>
                </a:solidFill>
                <a:latin typeface="Source Sans Pro" pitchFamily="34" charset="0"/>
                <a:ea typeface="Source Sans Pro" pitchFamily="34" charset="-122"/>
                <a:cs typeface="Source Sans Pro" pitchFamily="34" charset="-120"/>
              </a:rPr>
              <a:t>₹12,956/month</a:t>
            </a:r>
            <a:endParaRPr lang="en-US" sz="1450" dirty="0"/>
          </a:p>
        </p:txBody>
      </p:sp>
      <p:sp>
        <p:nvSpPr>
          <p:cNvPr id="40" name="Text 36"/>
          <p:cNvSpPr/>
          <p:nvPr/>
        </p:nvSpPr>
        <p:spPr>
          <a:xfrm>
            <a:off x="6716673" y="5776674"/>
            <a:ext cx="591145" cy="603409"/>
          </a:xfrm>
          <a:prstGeom prst="rect">
            <a:avLst/>
          </a:prstGeom>
          <a:noFill/>
          <a:ln/>
        </p:spPr>
        <p:txBody>
          <a:bodyPr wrap="square" lIns="0" tIns="0" rIns="0" bIns="0" rtlCol="0" anchor="t"/>
          <a:lstStyle/>
          <a:p>
            <a:pPr marL="0" indent="0">
              <a:lnSpc>
                <a:spcPts val="2350"/>
              </a:lnSpc>
              <a:buNone/>
            </a:pPr>
            <a:r>
              <a:rPr lang="en-US" sz="1450" kern="0" spc="-30" dirty="0">
                <a:solidFill>
                  <a:srgbClr val="272525"/>
                </a:solidFill>
                <a:latin typeface="Source Sans Pro" pitchFamily="34" charset="0"/>
                <a:ea typeface="Source Sans Pro" pitchFamily="34" charset="-122"/>
                <a:cs typeface="Source Sans Pro" pitchFamily="34" charset="-120"/>
              </a:rPr>
              <a:t>₹6.52 Lakh</a:t>
            </a:r>
            <a:endParaRPr lang="en-US" sz="1450" dirty="0"/>
          </a:p>
        </p:txBody>
      </p:sp>
      <p:sp>
        <p:nvSpPr>
          <p:cNvPr id="41" name="Text 37"/>
          <p:cNvSpPr/>
          <p:nvPr/>
        </p:nvSpPr>
        <p:spPr>
          <a:xfrm>
            <a:off x="7692628" y="5776674"/>
            <a:ext cx="594955" cy="603409"/>
          </a:xfrm>
          <a:prstGeom prst="rect">
            <a:avLst/>
          </a:prstGeom>
          <a:noFill/>
          <a:ln/>
        </p:spPr>
        <p:txBody>
          <a:bodyPr wrap="square" lIns="0" tIns="0" rIns="0" bIns="0" rtlCol="0" anchor="t"/>
          <a:lstStyle/>
          <a:p>
            <a:pPr marL="0" indent="0">
              <a:lnSpc>
                <a:spcPts val="2350"/>
              </a:lnSpc>
              <a:buNone/>
            </a:pPr>
            <a:r>
              <a:rPr lang="en-US" sz="1450" kern="0" spc="-30" dirty="0">
                <a:solidFill>
                  <a:srgbClr val="272525"/>
                </a:solidFill>
                <a:latin typeface="Source Sans Pro" pitchFamily="34" charset="0"/>
                <a:ea typeface="Source Sans Pro" pitchFamily="34" charset="-122"/>
                <a:cs typeface="Source Sans Pro" pitchFamily="34" charset="-120"/>
              </a:rPr>
              <a:t>Mumbai</a:t>
            </a:r>
            <a:endParaRPr lang="en-US" sz="1450" dirty="0"/>
          </a:p>
        </p:txBody>
      </p:sp>
      <p:pic>
        <p:nvPicPr>
          <p:cNvPr id="47" name="Picture 4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4444" y="1526573"/>
            <a:ext cx="11301077" cy="6356856"/>
          </a:xfrm>
          <a:prstGeom prst="rect">
            <a:avLst/>
          </a:prstGeom>
          <a:ln>
            <a:noFill/>
          </a:ln>
          <a:effectLst>
            <a:outerShdw blurRad="190500" algn="tl" rotWithShape="0">
              <a:srgbClr val="000000">
                <a:alpha val="70000"/>
              </a:srgbClr>
            </a:outerShdw>
          </a:effectLst>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5468" y="480767"/>
            <a:ext cx="12992231" cy="730813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79817351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3745" y="461913"/>
            <a:ext cx="12737710" cy="7164962"/>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23652789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6121" y="504335"/>
            <a:ext cx="12732470" cy="7162014"/>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35268485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4001" y="311454"/>
            <a:ext cx="10922881" cy="7465659"/>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56081350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105</TotalTime>
  <Words>1073</Words>
  <Application>Microsoft Office PowerPoint</Application>
  <PresentationFormat>Custom</PresentationFormat>
  <Paragraphs>124</Paragraphs>
  <Slides>16</Slides>
  <Notes>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Arial</vt:lpstr>
      <vt:lpstr>Calibri</vt:lpstr>
      <vt:lpstr>Source Sans Pro</vt:lpstr>
      <vt:lpstr>Source Serif Pro</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Dinesh Solanki</cp:lastModifiedBy>
  <cp:revision>41</cp:revision>
  <dcterms:created xsi:type="dcterms:W3CDTF">2024-09-08T20:38:23Z</dcterms:created>
  <dcterms:modified xsi:type="dcterms:W3CDTF">2024-09-09T18:34:57Z</dcterms:modified>
</cp:coreProperties>
</file>